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70"/>
  </p:handoutMasterIdLst>
  <p:sldIdLst>
    <p:sldId id="326" r:id="rId3"/>
    <p:sldId id="303" r:id="rId5"/>
    <p:sldId id="258" r:id="rId6"/>
    <p:sldId id="260" r:id="rId7"/>
    <p:sldId id="327" r:id="rId8"/>
    <p:sldId id="328" r:id="rId9"/>
    <p:sldId id="329" r:id="rId10"/>
    <p:sldId id="330" r:id="rId11"/>
    <p:sldId id="389"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90" r:id="rId47"/>
    <p:sldId id="367" r:id="rId48"/>
    <p:sldId id="368" r:id="rId49"/>
    <p:sldId id="369" r:id="rId50"/>
    <p:sldId id="370" r:id="rId51"/>
    <p:sldId id="371" r:id="rId52"/>
    <p:sldId id="372" r:id="rId53"/>
    <p:sldId id="373" r:id="rId54"/>
    <p:sldId id="391" r:id="rId55"/>
    <p:sldId id="375" r:id="rId56"/>
    <p:sldId id="376" r:id="rId57"/>
    <p:sldId id="377" r:id="rId58"/>
    <p:sldId id="378" r:id="rId59"/>
    <p:sldId id="379" r:id="rId60"/>
    <p:sldId id="380" r:id="rId61"/>
    <p:sldId id="381" r:id="rId62"/>
    <p:sldId id="382" r:id="rId63"/>
    <p:sldId id="383" r:id="rId64"/>
    <p:sldId id="384" r:id="rId65"/>
    <p:sldId id="385" r:id="rId66"/>
    <p:sldId id="386" r:id="rId67"/>
    <p:sldId id="392" r:id="rId68"/>
    <p:sldId id="320" r:id="rId69"/>
  </p:sldIdLst>
  <p:sldSz cx="12192000" cy="6858000"/>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74600"/>
    <a:srgbClr val="F8F0DA"/>
    <a:srgbClr val="F4E6C4"/>
    <a:srgbClr val="F8EFD9"/>
    <a:srgbClr val="FFFACD"/>
    <a:srgbClr val="EDD69D"/>
    <a:srgbClr val="F8F0DC"/>
    <a:srgbClr val="FF240D"/>
    <a:srgbClr val="DC1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9" autoAdjust="0"/>
    <p:restoredTop sz="94660"/>
  </p:normalViewPr>
  <p:slideViewPr>
    <p:cSldViewPr snapToGrid="0">
      <p:cViewPr varScale="1">
        <p:scale>
          <a:sx n="82" d="100"/>
          <a:sy n="82" d="100"/>
        </p:scale>
        <p:origin x="230" y="48"/>
      </p:cViewPr>
      <p:guideLst/>
    </p:cSldViewPr>
  </p:slideViewPr>
  <p:notesTextViewPr>
    <p:cViewPr>
      <p:scale>
        <a:sx n="1" d="1"/>
        <a:sy n="1" d="1"/>
      </p:scale>
      <p:origin x="0" y="0"/>
    </p:cViewPr>
  </p:notesTextViewPr>
  <p:notesViewPr>
    <p:cSldViewPr snapToGrid="0">
      <p:cViewPr varScale="1">
        <p:scale>
          <a:sx n="61" d="100"/>
          <a:sy n="61" d="100"/>
        </p:scale>
        <p:origin x="2934"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gs" Target="tags/tag29.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handoutMaster" Target="handoutMasters/handoutMaster1.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A4AD5D-01E3-49F4-BBB9-3A878206752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973645-180B-46F8-8E96-CF94145CA71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A7FDB-4D8B-4EB5-ADAA-90497682C5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C8D2F-F443-4A9E-8BD0-6284A4D4D4D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Freeform 9"/>
          <p:cNvSpPr/>
          <p:nvPr userDrawn="1"/>
        </p:nvSpPr>
        <p:spPr bwMode="auto">
          <a:xfrm>
            <a:off x="285924" y="249907"/>
            <a:ext cx="797891" cy="651364"/>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C00000"/>
          </a:solidFill>
          <a:ln>
            <a:noFill/>
          </a:ln>
        </p:spPr>
        <p:txBody>
          <a:bodyPr vert="horz" wrap="square" lIns="91440" tIns="45720" rIns="91440" bIns="45720" numCol="1" anchor="t" anchorCtr="0" compatLnSpc="1"/>
          <a:lstStyle/>
          <a:p>
            <a:endParaRPr lang="zh-CN" altLang="en-US" sz="1800"/>
          </a:p>
        </p:txBody>
      </p:sp>
      <p:cxnSp>
        <p:nvCxnSpPr>
          <p:cNvPr id="11" name="直接连接符 10"/>
          <p:cNvCxnSpPr/>
          <p:nvPr userDrawn="1"/>
        </p:nvCxnSpPr>
        <p:spPr>
          <a:xfrm flipV="1">
            <a:off x="0" y="1080000"/>
            <a:ext cx="12192000" cy="1451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8268450" y="-60087"/>
            <a:ext cx="3130703" cy="940009"/>
            <a:chOff x="7329033" y="1882318"/>
            <a:chExt cx="2067218" cy="940007"/>
          </a:xfrm>
        </p:grpSpPr>
        <p:sp>
          <p:nvSpPr>
            <p:cNvPr id="13" name="矩形 12"/>
            <p:cNvSpPr/>
            <p:nvPr userDrawn="1"/>
          </p:nvSpPr>
          <p:spPr>
            <a:xfrm>
              <a:off x="7329033" y="1898997"/>
              <a:ext cx="579195" cy="923328"/>
            </a:xfrm>
            <a:prstGeom prst="rect">
              <a:avLst/>
            </a:prstGeom>
          </p:spPr>
          <p:txBody>
            <a:bodyPr wrap="none">
              <a:spAutoFit/>
            </a:bodyPr>
            <a:lstStyle/>
            <a:p>
              <a:pPr marL="0" algn="ctr" defTabSz="914400" rtl="0" eaLnBrk="1" latinLnBrk="0" hangingPunct="1">
                <a:lnSpc>
                  <a:spcPct val="100000"/>
                </a:lnSpc>
              </a:pPr>
              <a:r>
                <a:rPr lang="zh-CN" altLang="en-US" sz="5400" b="0" kern="1200" dirty="0">
                  <a:solidFill>
                    <a:srgbClr val="C00000"/>
                  </a:solidFill>
                  <a:latin typeface="字酷堂清楷体" panose="02010601030101010101" pitchFamily="2" charset="-122"/>
                  <a:ea typeface="字酷堂清楷体" panose="02010601030101010101" pitchFamily="2" charset="-122"/>
                  <a:cs typeface="八大山人 V2007" panose="02000600000000000000" pitchFamily="2" charset="-122"/>
                </a:rPr>
                <a:t>光</a:t>
              </a:r>
              <a:endParaRPr lang="en-US" altLang="zh-CN" sz="5400" b="0" kern="1200" dirty="0">
                <a:solidFill>
                  <a:srgbClr val="C00000"/>
                </a:solidFill>
                <a:latin typeface="字酷堂清楷体" panose="02010601030101010101" pitchFamily="2" charset="-122"/>
                <a:ea typeface="字酷堂清楷体" panose="02010601030101010101" pitchFamily="2" charset="-122"/>
                <a:cs typeface="八大山人 V2007" panose="02000600000000000000" pitchFamily="2" charset="-122"/>
              </a:endParaRPr>
            </a:p>
          </p:txBody>
        </p:sp>
        <p:sp>
          <p:nvSpPr>
            <p:cNvPr id="14" name="矩形 13"/>
            <p:cNvSpPr/>
            <p:nvPr userDrawn="1"/>
          </p:nvSpPr>
          <p:spPr>
            <a:xfrm>
              <a:off x="8145182" y="1886802"/>
              <a:ext cx="759065" cy="923329"/>
            </a:xfrm>
            <a:prstGeom prst="rect">
              <a:avLst/>
            </a:prstGeom>
          </p:spPr>
          <p:txBody>
            <a:bodyPr wrap="square">
              <a:spAutoFit/>
            </a:bodyPr>
            <a:lstStyle/>
            <a:p>
              <a:pPr marL="0" algn="ctr" defTabSz="914400" rtl="0" eaLnBrk="1" latinLnBrk="0" hangingPunct="1">
                <a:lnSpc>
                  <a:spcPct val="100000"/>
                </a:lnSpc>
              </a:pPr>
              <a:r>
                <a:rPr lang="zh-CN" altLang="en-US" sz="5400" b="0" kern="1200" dirty="0">
                  <a:solidFill>
                    <a:srgbClr val="C00000"/>
                  </a:solidFill>
                  <a:latin typeface="字酷堂清楷体" panose="02010601030101010101" pitchFamily="2" charset="-122"/>
                  <a:ea typeface="字酷堂清楷体" panose="02010601030101010101" pitchFamily="2" charset="-122"/>
                  <a:cs typeface="八大山人 V2007" panose="02000600000000000000" pitchFamily="2" charset="-122"/>
                </a:rPr>
                <a:t>历</a:t>
              </a:r>
              <a:endParaRPr lang="en-US" altLang="zh-CN" sz="5400" b="0" kern="1200" dirty="0">
                <a:solidFill>
                  <a:srgbClr val="C00000"/>
                </a:solidFill>
                <a:latin typeface="字酷堂清楷体" panose="02010601030101010101" pitchFamily="2" charset="-122"/>
                <a:ea typeface="字酷堂清楷体" panose="02010601030101010101" pitchFamily="2" charset="-122"/>
                <a:cs typeface="八大山人 V2007" panose="02000600000000000000" pitchFamily="2" charset="-122"/>
              </a:endParaRPr>
            </a:p>
          </p:txBody>
        </p:sp>
        <p:sp>
          <p:nvSpPr>
            <p:cNvPr id="16" name="矩形 15"/>
            <p:cNvSpPr/>
            <p:nvPr userDrawn="1"/>
          </p:nvSpPr>
          <p:spPr>
            <a:xfrm>
              <a:off x="8559630" y="1897993"/>
              <a:ext cx="836621" cy="923329"/>
            </a:xfrm>
            <a:prstGeom prst="rect">
              <a:avLst/>
            </a:prstGeom>
          </p:spPr>
          <p:txBody>
            <a:bodyPr wrap="square">
              <a:spAutoFit/>
            </a:bodyPr>
            <a:lstStyle/>
            <a:p>
              <a:pPr marL="0" algn="ctr" defTabSz="914400" rtl="0" eaLnBrk="1" latinLnBrk="0" hangingPunct="1">
                <a:lnSpc>
                  <a:spcPct val="100000"/>
                </a:lnSpc>
              </a:pPr>
              <a:r>
                <a:rPr lang="zh-CN" altLang="en-US" sz="5400" b="0" kern="1200" dirty="0">
                  <a:solidFill>
                    <a:srgbClr val="C00000"/>
                  </a:solidFill>
                  <a:latin typeface="字酷堂清楷体" panose="02010601030101010101" pitchFamily="2" charset="-122"/>
                  <a:ea typeface="字酷堂清楷体" panose="02010601030101010101" pitchFamily="2" charset="-122"/>
                  <a:cs typeface="八大山人 V2007" panose="02000600000000000000" pitchFamily="2" charset="-122"/>
                </a:rPr>
                <a:t>程</a:t>
              </a:r>
              <a:endParaRPr lang="en-US" altLang="zh-CN" sz="5400" b="0" kern="1200" dirty="0">
                <a:solidFill>
                  <a:srgbClr val="C00000"/>
                </a:solidFill>
                <a:latin typeface="字酷堂清楷体" panose="02010601030101010101" pitchFamily="2" charset="-122"/>
                <a:ea typeface="字酷堂清楷体" panose="02010601030101010101" pitchFamily="2" charset="-122"/>
                <a:cs typeface="八大山人 V2007" panose="02000600000000000000" pitchFamily="2" charset="-122"/>
              </a:endParaRPr>
            </a:p>
          </p:txBody>
        </p:sp>
        <p:sp>
          <p:nvSpPr>
            <p:cNvPr id="17" name="矩形 16"/>
            <p:cNvSpPr/>
            <p:nvPr userDrawn="1"/>
          </p:nvSpPr>
          <p:spPr>
            <a:xfrm>
              <a:off x="7802726" y="1882318"/>
              <a:ext cx="579195" cy="923328"/>
            </a:xfrm>
            <a:prstGeom prst="rect">
              <a:avLst/>
            </a:prstGeom>
          </p:spPr>
          <p:txBody>
            <a:bodyPr wrap="none">
              <a:spAutoFit/>
            </a:bodyPr>
            <a:lstStyle/>
            <a:p>
              <a:pPr marL="0" algn="ctr">
                <a:lnSpc>
                  <a:spcPct val="100000"/>
                </a:lnSpc>
              </a:pPr>
              <a:r>
                <a:rPr lang="zh-CN" altLang="en-US" sz="5400" b="0" dirty="0">
                  <a:solidFill>
                    <a:srgbClr val="C00000"/>
                  </a:solidFill>
                  <a:latin typeface="字酷堂清楷体" panose="02010601030101010101" pitchFamily="2" charset="-122"/>
                  <a:ea typeface="字酷堂清楷体" panose="02010601030101010101" pitchFamily="2" charset="-122"/>
                  <a:cs typeface="八大山人 V2007" panose="02000600000000000000" pitchFamily="2" charset="-122"/>
                </a:rPr>
                <a:t>辉</a:t>
              </a:r>
              <a:endParaRPr lang="en-US" altLang="zh-CN" sz="5400" b="0" dirty="0">
                <a:solidFill>
                  <a:srgbClr val="C00000"/>
                </a:solidFill>
                <a:latin typeface="字酷堂清楷体" panose="02010601030101010101" pitchFamily="2" charset="-122"/>
                <a:ea typeface="字酷堂清楷体" panose="02010601030101010101" pitchFamily="2" charset="-122"/>
                <a:cs typeface="八大山人 V2007" panose="02000600000000000000" pitchFamily="2" charset="-122"/>
              </a:endParaRPr>
            </a:p>
          </p:txBody>
        </p:sp>
      </p:grpSp>
      <p:sp>
        <p:nvSpPr>
          <p:cNvPr id="18" name="文本框 17"/>
          <p:cNvSpPr txBox="1"/>
          <p:nvPr userDrawn="1"/>
        </p:nvSpPr>
        <p:spPr>
          <a:xfrm>
            <a:off x="8920767" y="710647"/>
            <a:ext cx="800219" cy="338554"/>
          </a:xfrm>
          <a:prstGeom prst="rect">
            <a:avLst/>
          </a:prstGeom>
          <a:noFill/>
        </p:spPr>
        <p:txBody>
          <a:bodyPr wrap="none" rtlCol="0">
            <a:spAutoFit/>
          </a:bodyPr>
          <a:lstStyle/>
          <a:p>
            <a:r>
              <a:rPr lang="zh-CN" altLang="en-US" sz="1600" dirty="0">
                <a:solidFill>
                  <a:srgbClr val="C00000"/>
                </a:solidFill>
                <a:latin typeface="TypeLand 康熙字典體試用版" pitchFamily="50" charset="-120"/>
                <a:ea typeface="TypeLand 康熙字典體試用版" pitchFamily="50" charset="-120"/>
              </a:rPr>
              <a:t>学党史</a:t>
            </a:r>
            <a:endParaRPr lang="zh-CN" altLang="en-US" sz="1600" dirty="0">
              <a:solidFill>
                <a:srgbClr val="C00000"/>
              </a:solidFill>
              <a:latin typeface="TypeLand 康熙字典體試用版" pitchFamily="50" charset="-120"/>
              <a:ea typeface="TypeLand 康熙字典體試用版" pitchFamily="50" charset="-120"/>
            </a:endParaRPr>
          </a:p>
        </p:txBody>
      </p:sp>
      <p:sp>
        <p:nvSpPr>
          <p:cNvPr id="23" name="文本框 22"/>
          <p:cNvSpPr txBox="1"/>
          <p:nvPr userDrawn="1"/>
        </p:nvSpPr>
        <p:spPr>
          <a:xfrm>
            <a:off x="9638713" y="710647"/>
            <a:ext cx="800219" cy="338554"/>
          </a:xfrm>
          <a:prstGeom prst="rect">
            <a:avLst/>
          </a:prstGeom>
          <a:noFill/>
        </p:spPr>
        <p:txBody>
          <a:bodyPr wrap="none" rtlCol="0">
            <a:spAutoFit/>
          </a:bodyPr>
          <a:lstStyle/>
          <a:p>
            <a:r>
              <a:rPr lang="zh-CN" altLang="en-US" sz="1600" dirty="0">
                <a:solidFill>
                  <a:srgbClr val="C00000"/>
                </a:solidFill>
                <a:latin typeface="TypeLand 康熙字典體試用版" pitchFamily="50" charset="-120"/>
                <a:ea typeface="TypeLand 康熙字典體試用版" pitchFamily="50" charset="-120"/>
              </a:rPr>
              <a:t>知党情</a:t>
            </a:r>
            <a:endParaRPr lang="zh-CN" altLang="en-US" sz="1600" dirty="0">
              <a:solidFill>
                <a:srgbClr val="C00000"/>
              </a:solidFill>
              <a:latin typeface="TypeLand 康熙字典體試用版" pitchFamily="50" charset="-120"/>
              <a:ea typeface="TypeLand 康熙字典體試用版" pitchFamily="50" charset="-120"/>
            </a:endParaRPr>
          </a:p>
        </p:txBody>
      </p:sp>
      <p:sp>
        <p:nvSpPr>
          <p:cNvPr id="25" name="文本框 24"/>
          <p:cNvSpPr txBox="1"/>
          <p:nvPr userDrawn="1"/>
        </p:nvSpPr>
        <p:spPr>
          <a:xfrm>
            <a:off x="10347879" y="710646"/>
            <a:ext cx="800219" cy="338554"/>
          </a:xfrm>
          <a:prstGeom prst="rect">
            <a:avLst/>
          </a:prstGeom>
          <a:noFill/>
        </p:spPr>
        <p:txBody>
          <a:bodyPr wrap="none" rtlCol="0">
            <a:spAutoFit/>
          </a:bodyPr>
          <a:lstStyle/>
          <a:p>
            <a:r>
              <a:rPr lang="zh-CN" altLang="en-US" sz="1600" dirty="0">
                <a:solidFill>
                  <a:srgbClr val="C00000"/>
                </a:solidFill>
                <a:latin typeface="TypeLand 康熙字典體試用版" pitchFamily="50" charset="-120"/>
                <a:ea typeface="TypeLand 康熙字典體試用版" pitchFamily="50" charset="-120"/>
              </a:rPr>
              <a:t>强党性</a:t>
            </a:r>
            <a:endParaRPr lang="zh-CN" altLang="en-US" sz="1600" dirty="0">
              <a:solidFill>
                <a:srgbClr val="C00000"/>
              </a:solidFill>
              <a:latin typeface="TypeLand 康熙字典體試用版" pitchFamily="50" charset="-120"/>
              <a:ea typeface="TypeLand 康熙字典體試用版" pitchFamily="50" charset="-120"/>
            </a:endParaRPr>
          </a:p>
        </p:txBody>
      </p:sp>
      <p:grpSp>
        <p:nvGrpSpPr>
          <p:cNvPr id="26" name="组合 25"/>
          <p:cNvGrpSpPr/>
          <p:nvPr userDrawn="1"/>
        </p:nvGrpSpPr>
        <p:grpSpPr>
          <a:xfrm>
            <a:off x="11088421" y="188527"/>
            <a:ext cx="991660" cy="830997"/>
            <a:chOff x="8316318" y="141396"/>
            <a:chExt cx="743745" cy="623248"/>
          </a:xfrm>
        </p:grpSpPr>
        <p:sp>
          <p:nvSpPr>
            <p:cNvPr id="27" name="矩形 26"/>
            <p:cNvSpPr>
              <a:spLocks noChangeAspect="1"/>
            </p:cNvSpPr>
            <p:nvPr userDrawn="1"/>
          </p:nvSpPr>
          <p:spPr>
            <a:xfrm>
              <a:off x="8407240" y="141800"/>
              <a:ext cx="576000" cy="57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FFF8E6"/>
                </a:solidFill>
                <a:latin typeface="TypeLand 康熙字典體試用版" pitchFamily="50" charset="-120"/>
                <a:ea typeface="TypeLand 康熙字典體試用版" pitchFamily="50" charset="-120"/>
              </a:endParaRPr>
            </a:p>
          </p:txBody>
        </p:sp>
        <p:sp>
          <p:nvSpPr>
            <p:cNvPr id="28" name="矩形 27"/>
            <p:cNvSpPr/>
            <p:nvPr userDrawn="1"/>
          </p:nvSpPr>
          <p:spPr>
            <a:xfrm>
              <a:off x="8316318" y="141396"/>
              <a:ext cx="743745" cy="623248"/>
            </a:xfrm>
            <a:prstGeom prst="rect">
              <a:avLst/>
            </a:prstGeom>
          </p:spPr>
          <p:txBody>
            <a:bodyPr wrap="square">
              <a:spAutoFit/>
            </a:bodyPr>
            <a:lstStyle/>
            <a:p>
              <a:pPr algn="ctr"/>
              <a:r>
                <a:rPr lang="zh-CN" altLang="en-US" sz="2400" dirty="0">
                  <a:solidFill>
                    <a:srgbClr val="FFF8E6"/>
                  </a:solidFill>
                  <a:latin typeface="TypeLand 康熙字典體試用版" pitchFamily="50" charset="-120"/>
                  <a:ea typeface="TypeLand 康熙字典體試用版" pitchFamily="50" charset="-120"/>
                </a:rPr>
                <a:t>全面解读</a:t>
              </a:r>
              <a:endParaRPr lang="zh-CN" altLang="en-US" sz="2400" dirty="0">
                <a:solidFill>
                  <a:srgbClr val="FFF8E6"/>
                </a:solidFill>
                <a:latin typeface="TypeLand 康熙字典體試用版" pitchFamily="50" charset="-120"/>
                <a:ea typeface="TypeLand 康熙字典體試用版" pitchFamily="50" charset="-120"/>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946"/>
            <a:ext cx="12192000" cy="685410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4.png"/><Relationship Id="rId7" Type="http://schemas.openxmlformats.org/officeDocument/2006/relationships/tags" Target="../tags/tag5.xml"/><Relationship Id="rId6" Type="http://schemas.openxmlformats.org/officeDocument/2006/relationships/image" Target="../media/image3.png"/><Relationship Id="rId5" Type="http://schemas.openxmlformats.org/officeDocument/2006/relationships/tags" Target="../tags/tag4.xml"/><Relationship Id="rId4" Type="http://schemas.openxmlformats.org/officeDocument/2006/relationships/image" Target="../media/image2.png"/><Relationship Id="rId3" Type="http://schemas.openxmlformats.org/officeDocument/2006/relationships/tags" Target="../tags/tag3.xml"/><Relationship Id="rId20" Type="http://schemas.openxmlformats.org/officeDocument/2006/relationships/notesSlide" Target="../notesSlides/notesSlide1.xml"/><Relationship Id="rId2" Type="http://schemas.openxmlformats.org/officeDocument/2006/relationships/tags" Target="../tags/tag2.xml"/><Relationship Id="rId19" Type="http://schemas.openxmlformats.org/officeDocument/2006/relationships/slideLayout" Target="../slideLayouts/slideLayout1.xml"/><Relationship Id="rId18" Type="http://schemas.openxmlformats.org/officeDocument/2006/relationships/image" Target="../media/image7.png"/><Relationship Id="rId17" Type="http://schemas.openxmlformats.org/officeDocument/2006/relationships/tags" Target="../tags/tag10.xml"/><Relationship Id="rId16" Type="http://schemas.microsoft.com/office/2007/relationships/media" Target="../media/media1.mp3"/><Relationship Id="rId15" Type="http://schemas.openxmlformats.org/officeDocument/2006/relationships/audio" Target="../media/media1.mp3"/><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image" Target="../media/image6.png"/><Relationship Id="rId11" Type="http://schemas.openxmlformats.org/officeDocument/2006/relationships/tags" Target="../tags/tag7.xml"/><Relationship Id="rId10" Type="http://schemas.openxmlformats.org/officeDocument/2006/relationships/image" Target="../media/image5.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26.png"/><Relationship Id="rId8" Type="http://schemas.microsoft.com/office/2007/relationships/hdphoto" Target="../media/image25.wdp"/><Relationship Id="rId7" Type="http://schemas.openxmlformats.org/officeDocument/2006/relationships/image" Target="../media/image24.png"/><Relationship Id="rId6" Type="http://schemas.microsoft.com/office/2007/relationships/hdphoto" Target="../media/image23.wdp"/><Relationship Id="rId5" Type="http://schemas.openxmlformats.org/officeDocument/2006/relationships/image" Target="../media/image22.png"/><Relationship Id="rId4" Type="http://schemas.microsoft.com/office/2007/relationships/hdphoto" Target="../media/image21.wdp"/><Relationship Id="rId3" Type="http://schemas.openxmlformats.org/officeDocument/2006/relationships/image" Target="../media/image20.png"/><Relationship Id="rId2" Type="http://schemas.microsoft.com/office/2007/relationships/hdphoto" Target="../media/image19.wdp"/><Relationship Id="rId14" Type="http://schemas.openxmlformats.org/officeDocument/2006/relationships/notesSlide" Target="../notesSlides/notesSlide10.xml"/><Relationship Id="rId13" Type="http://schemas.openxmlformats.org/officeDocument/2006/relationships/slideLayout" Target="../slideLayouts/slideLayout3.xml"/><Relationship Id="rId12" Type="http://schemas.microsoft.com/office/2007/relationships/hdphoto" Target="../media/image29.wdp"/><Relationship Id="rId11" Type="http://schemas.openxmlformats.org/officeDocument/2006/relationships/image" Target="../media/image28.png"/><Relationship Id="rId10" Type="http://schemas.microsoft.com/office/2007/relationships/hdphoto" Target="../media/image27.wdp"/><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microsoft.com/office/2007/relationships/hdphoto" Target="../media/image33.wdp"/><Relationship Id="rId3" Type="http://schemas.openxmlformats.org/officeDocument/2006/relationships/image" Target="../media/image32.png"/><Relationship Id="rId2" Type="http://schemas.microsoft.com/office/2007/relationships/hdphoto" Target="../media/image31.wdp"/><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microsoft.com/office/2007/relationships/hdphoto" Target="../media/image37.wdp"/><Relationship Id="rId3" Type="http://schemas.openxmlformats.org/officeDocument/2006/relationships/image" Target="../media/image36.png"/><Relationship Id="rId2" Type="http://schemas.microsoft.com/office/2007/relationships/hdphoto" Target="../media/image35.wdp"/><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microsoft.com/office/2007/relationships/hdphoto" Target="../media/image45.wdp"/><Relationship Id="rId3" Type="http://schemas.openxmlformats.org/officeDocument/2006/relationships/image" Target="../media/image44.png"/><Relationship Id="rId2" Type="http://schemas.microsoft.com/office/2007/relationships/hdphoto" Target="../media/image43.wdp"/><Relationship Id="rId1"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microsoft.com/office/2007/relationships/hdphoto" Target="../media/image47.wdp"/><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microsoft.com/office/2007/relationships/hdphoto" Target="../media/image51.wdp"/><Relationship Id="rId3" Type="http://schemas.openxmlformats.org/officeDocument/2006/relationships/image" Target="../media/image50.png"/><Relationship Id="rId2" Type="http://schemas.microsoft.com/office/2007/relationships/hdphoto" Target="../media/image49.wdp"/><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microsoft.com/office/2007/relationships/hdphoto" Target="../media/image12.wdp"/><Relationship Id="rId4" Type="http://schemas.openxmlformats.org/officeDocument/2006/relationships/image" Target="../media/image11.png"/><Relationship Id="rId3" Type="http://schemas.openxmlformats.org/officeDocument/2006/relationships/image" Target="../media/image10.png"/><Relationship Id="rId2" Type="http://schemas.microsoft.com/office/2007/relationships/hdphoto" Target="../media/image9.wdp"/><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microsoft.com/office/2007/relationships/hdphoto" Target="../media/image55.wdp"/><Relationship Id="rId1"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3.xml"/><Relationship Id="rId6" Type="http://schemas.microsoft.com/office/2007/relationships/hdphoto" Target="../media/image61.wdp"/><Relationship Id="rId5" Type="http://schemas.openxmlformats.org/officeDocument/2006/relationships/image" Target="../media/image60.png"/><Relationship Id="rId4" Type="http://schemas.microsoft.com/office/2007/relationships/hdphoto" Target="../media/image59.wdp"/><Relationship Id="rId3" Type="http://schemas.openxmlformats.org/officeDocument/2006/relationships/image" Target="../media/image58.png"/><Relationship Id="rId2" Type="http://schemas.microsoft.com/office/2007/relationships/hdphoto" Target="../media/image57.wdp"/><Relationship Id="rId1" Type="http://schemas.openxmlformats.org/officeDocument/2006/relationships/image" Target="../media/image5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microsoft.com/office/2007/relationships/hdphoto" Target="../media/image63.wdp"/><Relationship Id="rId1" Type="http://schemas.openxmlformats.org/officeDocument/2006/relationships/image" Target="../media/image6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microsoft.com/office/2007/relationships/hdphoto" Target="../media/image65.wdp"/><Relationship Id="rId1"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3.xml"/><Relationship Id="rId6" Type="http://schemas.microsoft.com/office/2007/relationships/hdphoto" Target="../media/image69.wdp"/><Relationship Id="rId5" Type="http://schemas.openxmlformats.org/officeDocument/2006/relationships/image" Target="../media/image68.png"/><Relationship Id="rId4" Type="http://schemas.microsoft.com/office/2007/relationships/hdphoto" Target="../media/image67.wdp"/><Relationship Id="rId3" Type="http://schemas.openxmlformats.org/officeDocument/2006/relationships/image" Target="../media/image66.png"/><Relationship Id="rId2" Type="http://schemas.microsoft.com/office/2007/relationships/hdphoto" Target="../media/image51.wdp"/><Relationship Id="rId1"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3.xml"/><Relationship Id="rId6" Type="http://schemas.microsoft.com/office/2007/relationships/hdphoto" Target="../media/image75.wdp"/><Relationship Id="rId5" Type="http://schemas.openxmlformats.org/officeDocument/2006/relationships/image" Target="../media/image74.png"/><Relationship Id="rId4" Type="http://schemas.microsoft.com/office/2007/relationships/hdphoto" Target="../media/image73.wdp"/><Relationship Id="rId3" Type="http://schemas.openxmlformats.org/officeDocument/2006/relationships/image" Target="../media/image72.png"/><Relationship Id="rId2" Type="http://schemas.microsoft.com/office/2007/relationships/hdphoto" Target="../media/image71.wdp"/><Relationship Id="rId1" Type="http://schemas.openxmlformats.org/officeDocument/2006/relationships/image" Target="../media/image7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microsoft.com/office/2007/relationships/hdphoto" Target="../media/image77.wdp"/><Relationship Id="rId1" Type="http://schemas.openxmlformats.org/officeDocument/2006/relationships/image" Target="../media/image7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3.xml"/><Relationship Id="rId4" Type="http://schemas.microsoft.com/office/2007/relationships/hdphoto" Target="../media/image81.wdp"/><Relationship Id="rId3" Type="http://schemas.openxmlformats.org/officeDocument/2006/relationships/image" Target="../media/image80.png"/><Relationship Id="rId2" Type="http://schemas.microsoft.com/office/2007/relationships/hdphoto" Target="../media/image79.wdp"/><Relationship Id="rId1" Type="http://schemas.openxmlformats.org/officeDocument/2006/relationships/image" Target="../media/image78.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3.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microsoft.com/office/2007/relationships/hdphoto" Target="../media/image83.wdp"/><Relationship Id="rId1" Type="http://schemas.openxmlformats.org/officeDocument/2006/relationships/image" Target="../media/image8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3.xml"/><Relationship Id="rId4" Type="http://schemas.microsoft.com/office/2007/relationships/hdphoto" Target="../media/image87.wdp"/><Relationship Id="rId3" Type="http://schemas.openxmlformats.org/officeDocument/2006/relationships/image" Target="../media/image86.png"/><Relationship Id="rId2" Type="http://schemas.microsoft.com/office/2007/relationships/hdphoto" Target="../media/image85.wdp"/><Relationship Id="rId1" Type="http://schemas.openxmlformats.org/officeDocument/2006/relationships/image" Target="../media/image84.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3.xml"/><Relationship Id="rId6" Type="http://schemas.microsoft.com/office/2007/relationships/hdphoto" Target="../media/image93.wdp"/><Relationship Id="rId5" Type="http://schemas.openxmlformats.org/officeDocument/2006/relationships/image" Target="../media/image92.png"/><Relationship Id="rId4" Type="http://schemas.microsoft.com/office/2007/relationships/hdphoto" Target="../media/image91.wdp"/><Relationship Id="rId3" Type="http://schemas.openxmlformats.org/officeDocument/2006/relationships/image" Target="../media/image90.png"/><Relationship Id="rId2" Type="http://schemas.microsoft.com/office/2007/relationships/hdphoto" Target="../media/image89.wdp"/><Relationship Id="rId1" Type="http://schemas.openxmlformats.org/officeDocument/2006/relationships/image" Target="../media/image88.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microsoft.com/office/2007/relationships/hdphoto" Target="../media/image97.wdp"/><Relationship Id="rId3" Type="http://schemas.openxmlformats.org/officeDocument/2006/relationships/image" Target="../media/image96.png"/><Relationship Id="rId2" Type="http://schemas.microsoft.com/office/2007/relationships/hdphoto" Target="../media/image95.wdp"/><Relationship Id="rId1" Type="http://schemas.openxmlformats.org/officeDocument/2006/relationships/image" Target="../media/image94.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3.xml"/><Relationship Id="rId6" Type="http://schemas.microsoft.com/office/2007/relationships/hdphoto" Target="../media/image103.wdp"/><Relationship Id="rId5" Type="http://schemas.openxmlformats.org/officeDocument/2006/relationships/image" Target="../media/image102.png"/><Relationship Id="rId4" Type="http://schemas.microsoft.com/office/2007/relationships/hdphoto" Target="../media/image101.wdp"/><Relationship Id="rId3" Type="http://schemas.openxmlformats.org/officeDocument/2006/relationships/image" Target="../media/image100.png"/><Relationship Id="rId2" Type="http://schemas.microsoft.com/office/2007/relationships/hdphoto" Target="../media/image99.wdp"/><Relationship Id="rId1" Type="http://schemas.openxmlformats.org/officeDocument/2006/relationships/image" Target="../media/image9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3.xml"/><Relationship Id="rId6" Type="http://schemas.microsoft.com/office/2007/relationships/hdphoto" Target="../media/image109.wdp"/><Relationship Id="rId5" Type="http://schemas.openxmlformats.org/officeDocument/2006/relationships/image" Target="../media/image108.png"/><Relationship Id="rId4" Type="http://schemas.microsoft.com/office/2007/relationships/hdphoto" Target="../media/image107.wdp"/><Relationship Id="rId3" Type="http://schemas.openxmlformats.org/officeDocument/2006/relationships/image" Target="../media/image106.png"/><Relationship Id="rId2" Type="http://schemas.microsoft.com/office/2007/relationships/hdphoto" Target="../media/image105.wdp"/><Relationship Id="rId1" Type="http://schemas.openxmlformats.org/officeDocument/2006/relationships/image" Target="../media/image104.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microsoft.com/office/2007/relationships/hdphoto" Target="../media/image117.wdp"/><Relationship Id="rId7" Type="http://schemas.openxmlformats.org/officeDocument/2006/relationships/image" Target="../media/image116.png"/><Relationship Id="rId6" Type="http://schemas.microsoft.com/office/2007/relationships/hdphoto" Target="../media/image115.wdp"/><Relationship Id="rId5" Type="http://schemas.openxmlformats.org/officeDocument/2006/relationships/image" Target="../media/image114.png"/><Relationship Id="rId4" Type="http://schemas.microsoft.com/office/2007/relationships/hdphoto" Target="../media/image113.wdp"/><Relationship Id="rId3" Type="http://schemas.openxmlformats.org/officeDocument/2006/relationships/image" Target="../media/image112.png"/><Relationship Id="rId2" Type="http://schemas.microsoft.com/office/2007/relationships/hdphoto" Target="../media/image111.wdp"/><Relationship Id="rId10" Type="http://schemas.openxmlformats.org/officeDocument/2006/relationships/notesSlide" Target="../notesSlides/notesSlide36.xml"/><Relationship Id="rId1" Type="http://schemas.openxmlformats.org/officeDocument/2006/relationships/image" Target="../media/image110.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3.xml"/><Relationship Id="rId4" Type="http://schemas.microsoft.com/office/2007/relationships/hdphoto" Target="../media/image121.wdp"/><Relationship Id="rId3" Type="http://schemas.openxmlformats.org/officeDocument/2006/relationships/image" Target="../media/image120.png"/><Relationship Id="rId2" Type="http://schemas.microsoft.com/office/2007/relationships/hdphoto" Target="../media/image119.wdp"/><Relationship Id="rId1" Type="http://schemas.openxmlformats.org/officeDocument/2006/relationships/image" Target="../media/image118.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microsoft.com/office/2007/relationships/hdphoto" Target="../media/image123.wdp"/><Relationship Id="rId1" Type="http://schemas.openxmlformats.org/officeDocument/2006/relationships/image" Target="../media/image12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microsoft.com/office/2007/relationships/hdphoto" Target="../media/image125.wdp"/><Relationship Id="rId1" Type="http://schemas.openxmlformats.org/officeDocument/2006/relationships/image" Target="../media/image12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microsoft.com/office/2007/relationships/hdphoto" Target="../media/image12.wdp"/><Relationship Id="rId3" Type="http://schemas.openxmlformats.org/officeDocument/2006/relationships/image" Target="../media/image11.png"/><Relationship Id="rId2" Type="http://schemas.microsoft.com/office/2007/relationships/hdphoto" Target="../media/image15.wdp"/><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microsoft.com/office/2007/relationships/hdphoto" Target="../media/image127.wdp"/><Relationship Id="rId1" Type="http://schemas.openxmlformats.org/officeDocument/2006/relationships/image" Target="../media/image126.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3.xml"/><Relationship Id="rId6" Type="http://schemas.microsoft.com/office/2007/relationships/hdphoto" Target="../media/image133.wdp"/><Relationship Id="rId5" Type="http://schemas.openxmlformats.org/officeDocument/2006/relationships/image" Target="../media/image132.png"/><Relationship Id="rId4" Type="http://schemas.microsoft.com/office/2007/relationships/hdphoto" Target="../media/image131.wdp"/><Relationship Id="rId3" Type="http://schemas.openxmlformats.org/officeDocument/2006/relationships/image" Target="../media/image130.png"/><Relationship Id="rId2" Type="http://schemas.microsoft.com/office/2007/relationships/hdphoto" Target="../media/image129.wdp"/><Relationship Id="rId1" Type="http://schemas.openxmlformats.org/officeDocument/2006/relationships/image" Target="../media/image128.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3.xml"/><Relationship Id="rId4" Type="http://schemas.microsoft.com/office/2007/relationships/hdphoto" Target="../media/image137.wdp"/><Relationship Id="rId3" Type="http://schemas.openxmlformats.org/officeDocument/2006/relationships/image" Target="../media/image136.png"/><Relationship Id="rId2" Type="http://schemas.microsoft.com/office/2007/relationships/hdphoto" Target="../media/image135.wdp"/><Relationship Id="rId1" Type="http://schemas.openxmlformats.org/officeDocument/2006/relationships/image" Target="../media/image134.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3.xml"/><Relationship Id="rId4" Type="http://schemas.microsoft.com/office/2007/relationships/hdphoto" Target="../media/image141.wdp"/><Relationship Id="rId3" Type="http://schemas.openxmlformats.org/officeDocument/2006/relationships/image" Target="../media/image140.png"/><Relationship Id="rId2" Type="http://schemas.microsoft.com/office/2007/relationships/hdphoto" Target="../media/image139.wdp"/><Relationship Id="rId1" Type="http://schemas.openxmlformats.org/officeDocument/2006/relationships/image" Target="../media/image138.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microsoft.com/office/2007/relationships/hdphoto" Target="../media/image12.wdp"/><Relationship Id="rId3" Type="http://schemas.openxmlformats.org/officeDocument/2006/relationships/image" Target="../media/image11.png"/><Relationship Id="rId2" Type="http://schemas.microsoft.com/office/2007/relationships/hdphoto" Target="../media/image15.wdp"/><Relationship Id="rId1"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3.xml"/><Relationship Id="rId6" Type="http://schemas.microsoft.com/office/2007/relationships/hdphoto" Target="../media/image147.wdp"/><Relationship Id="rId5" Type="http://schemas.openxmlformats.org/officeDocument/2006/relationships/image" Target="../media/image146.png"/><Relationship Id="rId4" Type="http://schemas.microsoft.com/office/2007/relationships/hdphoto" Target="../media/image145.wdp"/><Relationship Id="rId3" Type="http://schemas.openxmlformats.org/officeDocument/2006/relationships/image" Target="../media/image144.png"/><Relationship Id="rId2" Type="http://schemas.microsoft.com/office/2007/relationships/hdphoto" Target="../media/image143.wdp"/><Relationship Id="rId1" Type="http://schemas.openxmlformats.org/officeDocument/2006/relationships/image" Target="../media/image142.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3.xml"/><Relationship Id="rId6" Type="http://schemas.microsoft.com/office/2007/relationships/hdphoto" Target="../media/image153.wdp"/><Relationship Id="rId5" Type="http://schemas.openxmlformats.org/officeDocument/2006/relationships/image" Target="../media/image152.png"/><Relationship Id="rId4" Type="http://schemas.microsoft.com/office/2007/relationships/hdphoto" Target="../media/image151.wdp"/><Relationship Id="rId3" Type="http://schemas.openxmlformats.org/officeDocument/2006/relationships/image" Target="../media/image150.png"/><Relationship Id="rId2" Type="http://schemas.microsoft.com/office/2007/relationships/hdphoto" Target="../media/image149.wdp"/><Relationship Id="rId1" Type="http://schemas.openxmlformats.org/officeDocument/2006/relationships/image" Target="../media/image148.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3.xml"/><Relationship Id="rId6" Type="http://schemas.microsoft.com/office/2007/relationships/hdphoto" Target="../media/image159.wdp"/><Relationship Id="rId5" Type="http://schemas.openxmlformats.org/officeDocument/2006/relationships/image" Target="../media/image158.png"/><Relationship Id="rId4" Type="http://schemas.microsoft.com/office/2007/relationships/hdphoto" Target="../media/image157.wdp"/><Relationship Id="rId3" Type="http://schemas.openxmlformats.org/officeDocument/2006/relationships/image" Target="../media/image156.png"/><Relationship Id="rId2" Type="http://schemas.microsoft.com/office/2007/relationships/hdphoto" Target="../media/image155.wdp"/><Relationship Id="rId1" Type="http://schemas.openxmlformats.org/officeDocument/2006/relationships/image" Target="../media/image154.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3.xml"/><Relationship Id="rId2" Type="http://schemas.microsoft.com/office/2007/relationships/hdphoto" Target="../media/image161.wdp"/><Relationship Id="rId1" Type="http://schemas.openxmlformats.org/officeDocument/2006/relationships/image" Target="../media/image160.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3.xml"/><Relationship Id="rId4" Type="http://schemas.microsoft.com/office/2007/relationships/hdphoto" Target="../media/image165.wdp"/><Relationship Id="rId3" Type="http://schemas.openxmlformats.org/officeDocument/2006/relationships/image" Target="../media/image164.png"/><Relationship Id="rId2" Type="http://schemas.microsoft.com/office/2007/relationships/hdphoto" Target="../media/image163.wdp"/><Relationship Id="rId1" Type="http://schemas.openxmlformats.org/officeDocument/2006/relationships/image" Target="../media/image16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microsoft.com/office/2007/relationships/hdphoto" Target="../media/image17.wdp"/><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3.xml"/><Relationship Id="rId2" Type="http://schemas.microsoft.com/office/2007/relationships/hdphoto" Target="../media/image167.wdp"/><Relationship Id="rId1" Type="http://schemas.openxmlformats.org/officeDocument/2006/relationships/image" Target="../media/image166.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3.xml"/><Relationship Id="rId2" Type="http://schemas.microsoft.com/office/2007/relationships/hdphoto" Target="../media/image169.wdp"/><Relationship Id="rId1" Type="http://schemas.openxmlformats.org/officeDocument/2006/relationships/image" Target="../media/image168.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microsoft.com/office/2007/relationships/hdphoto" Target="../media/image12.wdp"/><Relationship Id="rId3" Type="http://schemas.openxmlformats.org/officeDocument/2006/relationships/image" Target="../media/image11.png"/><Relationship Id="rId2" Type="http://schemas.microsoft.com/office/2007/relationships/hdphoto" Target="../media/image15.wdp"/><Relationship Id="rId1" Type="http://schemas.openxmlformats.org/officeDocument/2006/relationships/image" Target="../media/image14.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3.xml"/><Relationship Id="rId2" Type="http://schemas.openxmlformats.org/officeDocument/2006/relationships/tags" Target="../tags/tag28.xml"/><Relationship Id="rId1" Type="http://schemas.openxmlformats.org/officeDocument/2006/relationships/tags" Target="../tags/tag27.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microsoft.com/office/2007/relationships/hdphoto" Target="../media/image171.wdp"/><Relationship Id="rId1" Type="http://schemas.openxmlformats.org/officeDocument/2006/relationships/image" Target="../media/image170.png"/></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3.xml"/><Relationship Id="rId6" Type="http://schemas.microsoft.com/office/2007/relationships/hdphoto" Target="../media/image177.wdp"/><Relationship Id="rId5" Type="http://schemas.openxmlformats.org/officeDocument/2006/relationships/image" Target="../media/image176.png"/><Relationship Id="rId4" Type="http://schemas.microsoft.com/office/2007/relationships/hdphoto" Target="../media/image175.wdp"/><Relationship Id="rId3" Type="http://schemas.openxmlformats.org/officeDocument/2006/relationships/image" Target="../media/image174.png"/><Relationship Id="rId2" Type="http://schemas.microsoft.com/office/2007/relationships/hdphoto" Target="../media/image173.wdp"/><Relationship Id="rId1" Type="http://schemas.openxmlformats.org/officeDocument/2006/relationships/image" Target="../media/image172.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3.xml"/><Relationship Id="rId2" Type="http://schemas.microsoft.com/office/2007/relationships/hdphoto" Target="../media/image179.wdp"/><Relationship Id="rId1" Type="http://schemas.openxmlformats.org/officeDocument/2006/relationships/image" Target="../media/image178.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3.xml"/><Relationship Id="rId2" Type="http://schemas.microsoft.com/office/2007/relationships/hdphoto" Target="../media/image181.wdp"/><Relationship Id="rId1" Type="http://schemas.openxmlformats.org/officeDocument/2006/relationships/image" Target="../media/image180.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3.xml"/><Relationship Id="rId2" Type="http://schemas.microsoft.com/office/2007/relationships/hdphoto" Target="../media/image183.wdp"/><Relationship Id="rId1" Type="http://schemas.openxmlformats.org/officeDocument/2006/relationships/image" Target="../media/image182.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3.xml"/><Relationship Id="rId4" Type="http://schemas.microsoft.com/office/2007/relationships/hdphoto" Target="../media/image187.wdp"/><Relationship Id="rId3" Type="http://schemas.openxmlformats.org/officeDocument/2006/relationships/image" Target="../media/image186.png"/><Relationship Id="rId2" Type="http://schemas.microsoft.com/office/2007/relationships/hdphoto" Target="../media/image185.wdp"/><Relationship Id="rId1" Type="http://schemas.openxmlformats.org/officeDocument/2006/relationships/image" Target="../media/image184.png"/></Relationships>
</file>

<file path=ppt/slides/_rels/slide6.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4" Type="http://schemas.openxmlformats.org/officeDocument/2006/relationships/notesSlide" Target="../notesSlides/notesSlide6.xml"/><Relationship Id="rId13" Type="http://schemas.openxmlformats.org/officeDocument/2006/relationships/slideLayout" Target="../slideLayouts/slideLayout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3.xml"/><Relationship Id="rId2" Type="http://schemas.microsoft.com/office/2007/relationships/hdphoto" Target="../media/image189.wdp"/><Relationship Id="rId1" Type="http://schemas.openxmlformats.org/officeDocument/2006/relationships/image" Target="../media/image188.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3.xml"/><Relationship Id="rId4" Type="http://schemas.microsoft.com/office/2007/relationships/hdphoto" Target="../media/image193.wdp"/><Relationship Id="rId3" Type="http://schemas.openxmlformats.org/officeDocument/2006/relationships/image" Target="../media/image192.png"/><Relationship Id="rId2" Type="http://schemas.microsoft.com/office/2007/relationships/hdphoto" Target="../media/image191.wdp"/><Relationship Id="rId1" Type="http://schemas.openxmlformats.org/officeDocument/2006/relationships/image" Target="../media/image190.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3.xml"/><Relationship Id="rId4" Type="http://schemas.microsoft.com/office/2007/relationships/hdphoto" Target="../media/image197.wdp"/><Relationship Id="rId3" Type="http://schemas.openxmlformats.org/officeDocument/2006/relationships/image" Target="../media/image196.png"/><Relationship Id="rId2" Type="http://schemas.microsoft.com/office/2007/relationships/hdphoto" Target="../media/image195.wdp"/><Relationship Id="rId1" Type="http://schemas.openxmlformats.org/officeDocument/2006/relationships/image" Target="../media/image194.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3.xml"/><Relationship Id="rId2" Type="http://schemas.microsoft.com/office/2007/relationships/hdphoto" Target="../media/image199.wdp"/><Relationship Id="rId1" Type="http://schemas.openxmlformats.org/officeDocument/2006/relationships/image" Target="../media/image198.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3.xml"/><Relationship Id="rId2" Type="http://schemas.microsoft.com/office/2007/relationships/hdphoto" Target="../media/image201.wdp"/><Relationship Id="rId1" Type="http://schemas.openxmlformats.org/officeDocument/2006/relationships/image" Target="../media/image200.png"/></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65.xml"/><Relationship Id="rId6" Type="http://schemas.openxmlformats.org/officeDocument/2006/relationships/slideLayout" Target="../slideLayouts/slideLayout2.xml"/><Relationship Id="rId5" Type="http://schemas.microsoft.com/office/2007/relationships/hdphoto" Target="../media/image12.wdp"/><Relationship Id="rId4" Type="http://schemas.openxmlformats.org/officeDocument/2006/relationships/image" Target="../media/image11.png"/><Relationship Id="rId3" Type="http://schemas.openxmlformats.org/officeDocument/2006/relationships/image" Target="../media/image10.png"/><Relationship Id="rId2" Type="http://schemas.microsoft.com/office/2007/relationships/hdphoto" Target="../media/image9.wdp"/><Relationship Id="rId1" Type="http://schemas.openxmlformats.org/officeDocument/2006/relationships/image" Target="../media/image8.pn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66.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microsoft.com/office/2007/relationships/hdphoto" Target="../media/image12.wdp"/><Relationship Id="rId3" Type="http://schemas.openxmlformats.org/officeDocument/2006/relationships/image" Target="../media/image11.png"/><Relationship Id="rId2" Type="http://schemas.microsoft.com/office/2007/relationships/hdphoto" Target="../media/image15.wdp"/><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党"/>
          <p:cNvSpPr txBox="1"/>
          <p:nvPr>
            <p:custDataLst>
              <p:tags r:id="rId1"/>
            </p:custDataLst>
          </p:nvPr>
        </p:nvSpPr>
        <p:spPr>
          <a:xfrm>
            <a:off x="1935366" y="2598771"/>
            <a:ext cx="8349431" cy="1323439"/>
          </a:xfrm>
          <a:prstGeom prst="rect">
            <a:avLst/>
          </a:prstGeom>
          <a:noFill/>
          <a:ln>
            <a:noFill/>
          </a:ln>
          <a:effectLst>
            <a:innerShdw blurRad="63500" dist="50800" dir="16200000">
              <a:prstClr val="black">
                <a:alpha val="50000"/>
              </a:prstClr>
            </a:innerShdw>
          </a:effectLst>
        </p:spPr>
        <p:txBody>
          <a:bodyPr wrap="square" rtlCol="0">
            <a:spAutoFit/>
          </a:bodyPr>
          <a:lstStyle/>
          <a:p>
            <a:pPr algn="ctr"/>
            <a:r>
              <a:rPr lang="zh-CN" altLang="en-US" sz="8000" dirty="0">
                <a:solidFill>
                  <a:srgbClr val="C00000"/>
                </a:solidFill>
                <a:latin typeface="TypeLand 康熙字典體試用版" pitchFamily="50" charset="-120"/>
                <a:ea typeface="TypeLand 康熙字典體試用版" pitchFamily="50" charset="-120"/>
              </a:rPr>
              <a:t>中国共产党党史</a:t>
            </a:r>
            <a:endParaRPr lang="zh-CN" altLang="en-US" sz="8000" dirty="0">
              <a:solidFill>
                <a:srgbClr val="C00000"/>
              </a:solidFill>
              <a:latin typeface="TypeLand 康熙字典體試用版" pitchFamily="50" charset="-120"/>
              <a:ea typeface="TypeLand 康熙字典體試用版" pitchFamily="50" charset="-120"/>
            </a:endParaRPr>
          </a:p>
        </p:txBody>
      </p:sp>
      <p:sp>
        <p:nvSpPr>
          <p:cNvPr id="18" name="PA_党"/>
          <p:cNvSpPr txBox="1"/>
          <p:nvPr>
            <p:custDataLst>
              <p:tags r:id="rId2"/>
            </p:custDataLst>
          </p:nvPr>
        </p:nvSpPr>
        <p:spPr>
          <a:xfrm>
            <a:off x="2573562" y="4006613"/>
            <a:ext cx="7510238" cy="533736"/>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en-US" altLang="zh-CN" sz="2800" dirty="0">
                <a:ln w="3175">
                  <a:noFill/>
                </a:ln>
                <a:solidFill>
                  <a:srgbClr val="874600"/>
                </a:solidFill>
                <a:latin typeface="汉仪大宋简" panose="02010609000101010101" pitchFamily="49" charset="-122"/>
                <a:ea typeface="汉仪大宋简" panose="02010609000101010101" pitchFamily="49" charset="-122"/>
                <a:cs typeface="方正苏新诗柳楷简体-yolan" panose="02000000000000000000" pitchFamily="2" charset="-122"/>
              </a:rPr>
              <a:t>—— </a:t>
            </a:r>
            <a:r>
              <a:rPr lang="zh-CN" altLang="en-US" sz="2800" dirty="0">
                <a:ln w="3175">
                  <a:noFill/>
                </a:ln>
                <a:solidFill>
                  <a:srgbClr val="874600"/>
                </a:solidFill>
                <a:latin typeface="汉仪大宋简" panose="02010609000101010101" pitchFamily="49" charset="-122"/>
                <a:ea typeface="汉仪大宋简" panose="02010609000101010101" pitchFamily="49" charset="-122"/>
                <a:cs typeface="方正苏新诗柳楷简体-yolan" panose="02000000000000000000" pitchFamily="2" charset="-122"/>
              </a:rPr>
              <a:t>中国共产党党史及成就展（</a:t>
            </a:r>
            <a:r>
              <a:rPr lang="en-US" altLang="zh-CN" sz="2800" dirty="0">
                <a:ln w="3175">
                  <a:noFill/>
                </a:ln>
                <a:solidFill>
                  <a:srgbClr val="874600"/>
                </a:solidFill>
                <a:latin typeface="汉仪大宋简" panose="02010609000101010101" pitchFamily="49" charset="-122"/>
                <a:ea typeface="汉仪大宋简" panose="02010609000101010101" pitchFamily="49" charset="-122"/>
                <a:cs typeface="方正苏新诗柳楷简体-yolan" panose="02000000000000000000" pitchFamily="2" charset="-122"/>
              </a:rPr>
              <a:t>1921-2018</a:t>
            </a:r>
            <a:r>
              <a:rPr lang="zh-CN" altLang="en-US" sz="2800" dirty="0">
                <a:ln w="3175">
                  <a:noFill/>
                </a:ln>
                <a:solidFill>
                  <a:srgbClr val="874600"/>
                </a:solidFill>
                <a:latin typeface="汉仪大宋简" panose="02010609000101010101" pitchFamily="49" charset="-122"/>
                <a:ea typeface="汉仪大宋简" panose="02010609000101010101" pitchFamily="49" charset="-122"/>
                <a:cs typeface="方正苏新诗柳楷简体-yolan" panose="02000000000000000000" pitchFamily="2" charset="-122"/>
              </a:rPr>
              <a:t>）</a:t>
            </a:r>
            <a:endParaRPr lang="en-US" altLang="zh-CN" sz="2800" dirty="0">
              <a:ln w="3175">
                <a:noFill/>
              </a:ln>
              <a:solidFill>
                <a:srgbClr val="874600"/>
              </a:solidFill>
              <a:latin typeface="汉仪大宋简" panose="02010609000101010101" pitchFamily="49" charset="-122"/>
              <a:ea typeface="汉仪大宋简" panose="02010609000101010101" pitchFamily="49" charset="-122"/>
              <a:cs typeface="方正苏新诗柳楷简体-yolan" panose="02000000000000000000" pitchFamily="2" charset="-122"/>
            </a:endParaRPr>
          </a:p>
        </p:txBody>
      </p:sp>
      <p:pic>
        <p:nvPicPr>
          <p:cNvPr id="2" name="PA_图片 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4322" y="3210483"/>
            <a:ext cx="5645265" cy="3665904"/>
          </a:xfrm>
          <a:prstGeom prst="rect">
            <a:avLst/>
          </a:prstGeom>
        </p:spPr>
      </p:pic>
      <p:pic>
        <p:nvPicPr>
          <p:cNvPr id="6" name="PA_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5101738" y="5279096"/>
            <a:ext cx="7090263" cy="1597291"/>
          </a:xfrm>
          <a:prstGeom prst="rect">
            <a:avLst/>
          </a:prstGeom>
        </p:spPr>
      </p:pic>
      <p:pic>
        <p:nvPicPr>
          <p:cNvPr id="3" name="PA_图片 2"/>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5040" y="6058651"/>
            <a:ext cx="12186960" cy="817736"/>
          </a:xfrm>
          <a:prstGeom prst="rect">
            <a:avLst/>
          </a:prstGeom>
        </p:spPr>
      </p:pic>
      <p:pic>
        <p:nvPicPr>
          <p:cNvPr id="7" name="PA_图片 6"/>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7398067" y="4961145"/>
            <a:ext cx="1152244" cy="664523"/>
          </a:xfrm>
          <a:prstGeom prst="rect">
            <a:avLst/>
          </a:prstGeom>
        </p:spPr>
      </p:pic>
      <p:pic>
        <p:nvPicPr>
          <p:cNvPr id="8" name="PA_图片 7"/>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8799241" y="4937691"/>
            <a:ext cx="1066892" cy="682811"/>
          </a:xfrm>
          <a:prstGeom prst="rect">
            <a:avLst/>
          </a:prstGeom>
        </p:spPr>
      </p:pic>
      <p:grpSp>
        <p:nvGrpSpPr>
          <p:cNvPr id="14" name="PA_组合 13"/>
          <p:cNvGrpSpPr>
            <a:grpSpLocks noChangeAspect="1"/>
          </p:cNvGrpSpPr>
          <p:nvPr>
            <p:custDataLst>
              <p:tags r:id="rId13"/>
            </p:custDataLst>
          </p:nvPr>
        </p:nvGrpSpPr>
        <p:grpSpPr>
          <a:xfrm>
            <a:off x="5136000" y="452669"/>
            <a:ext cx="1920000" cy="1920000"/>
            <a:chOff x="3851921" y="107991"/>
            <a:chExt cx="1792566" cy="1792567"/>
          </a:xfrm>
        </p:grpSpPr>
        <p:sp>
          <p:nvSpPr>
            <p:cNvPr id="15"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7" name="PA_圆角矩形 16"/>
          <p:cNvSpPr/>
          <p:nvPr>
            <p:custDataLst>
              <p:tags r:id="rId14"/>
            </p:custDataLst>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pic>
        <p:nvPicPr>
          <p:cNvPr id="19" name="PA_JohnDreamer - Becoming a Legend">
            <a:hlinkClick r:id="" action="ppaction://media"/>
          </p:cNvPr>
          <p:cNvPicPr>
            <a:picLocks noChangeAspect="1"/>
          </p:cNvPicPr>
          <p:nvPr>
            <a:audioFile r:link="rId15"/>
            <p:extLst>
              <p:ext uri="{DAA4B4D4-6D71-4841-9C94-3DE7FCFB9230}">
                <p14:media xmlns:p14="http://schemas.microsoft.com/office/powerpoint/2010/main" r:embed="rId16"/>
              </p:ext>
            </p:extLst>
            <p:custDataLst>
              <p:tags r:id="rId17"/>
            </p:custDataLst>
          </p:nvPr>
        </p:nvPicPr>
        <p:blipFill>
          <a:blip r:embed="rId18"/>
          <a:stretch>
            <a:fillRect/>
          </a:stretch>
        </p:blipFill>
        <p:spPr>
          <a:xfrm>
            <a:off x="6674714" y="-1494615"/>
            <a:ext cx="1112434" cy="11124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4"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down)">
                                      <p:cBhvr>
                                        <p:cTn id="9" dur="500"/>
                                        <p:tgtEl>
                                          <p:spTgt spid="3"/>
                                        </p:tgtEl>
                                      </p:cBhvr>
                                    </p:animEffect>
                                  </p:childTnLst>
                                </p:cTn>
                              </p:par>
                              <p:par>
                                <p:cTn id="10" presetID="42" presetClass="entr" presetSubtype="0"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4" accel="10000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1+#ppt_h/2"/>
                                          </p:val>
                                        </p:tav>
                                        <p:tav tm="100000">
                                          <p:val>
                                            <p:strVal val="#ppt_y"/>
                                          </p:val>
                                        </p:tav>
                                      </p:tavLst>
                                    </p:anim>
                                  </p:childTnLst>
                                </p:cTn>
                              </p:par>
                              <p:par>
                                <p:cTn id="19" presetID="53" presetClass="entr" presetSubtype="16" fill="hold"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750" fill="hold"/>
                                        <p:tgtEl>
                                          <p:spTgt spid="7"/>
                                        </p:tgtEl>
                                        <p:attrNameLst>
                                          <p:attrName>ppt_w</p:attrName>
                                        </p:attrNameLst>
                                      </p:cBhvr>
                                      <p:tavLst>
                                        <p:tav tm="0">
                                          <p:val>
                                            <p:fltVal val="0"/>
                                          </p:val>
                                        </p:tav>
                                        <p:tav tm="100000">
                                          <p:val>
                                            <p:strVal val="#ppt_w"/>
                                          </p:val>
                                        </p:tav>
                                      </p:tavLst>
                                    </p:anim>
                                    <p:anim calcmode="lin" valueType="num">
                                      <p:cBhvr>
                                        <p:cTn id="22" dur="750" fill="hold"/>
                                        <p:tgtEl>
                                          <p:spTgt spid="7"/>
                                        </p:tgtEl>
                                        <p:attrNameLst>
                                          <p:attrName>ppt_h</p:attrName>
                                        </p:attrNameLst>
                                      </p:cBhvr>
                                      <p:tavLst>
                                        <p:tav tm="0">
                                          <p:val>
                                            <p:fltVal val="0"/>
                                          </p:val>
                                        </p:tav>
                                        <p:tav tm="100000">
                                          <p:val>
                                            <p:strVal val="#ppt_h"/>
                                          </p:val>
                                        </p:tav>
                                      </p:tavLst>
                                    </p:anim>
                                    <p:animEffect transition="in" filter="fade">
                                      <p:cBhvr>
                                        <p:cTn id="23" dur="750"/>
                                        <p:tgtEl>
                                          <p:spTgt spid="7"/>
                                        </p:tgtEl>
                                      </p:cBhvr>
                                    </p:animEffect>
                                  </p:childTnLst>
                                </p:cTn>
                              </p:par>
                              <p:par>
                                <p:cTn id="24" presetID="42" presetClass="path" presetSubtype="0" accel="50000" decel="50000" fill="hold" nodeType="withEffect">
                                  <p:stCondLst>
                                    <p:cond delay="1000"/>
                                  </p:stCondLst>
                                  <p:childTnLst>
                                    <p:animMotion origin="layout" path="M 3.54167E-6 7.40741E-7 L 0.0677 -0.08634 " pathEditMode="relative" rAng="0" ptsTypes="AA">
                                      <p:cBhvr>
                                        <p:cTn id="25" dur="1000" spd="-100000" fill="hold"/>
                                        <p:tgtEl>
                                          <p:spTgt spid="7"/>
                                        </p:tgtEl>
                                        <p:attrNameLst>
                                          <p:attrName>ppt_x</p:attrName>
                                          <p:attrName>ppt_y</p:attrName>
                                        </p:attrNameLst>
                                      </p:cBhvr>
                                      <p:rCtr x="3385" y="-4329"/>
                                    </p:animMotion>
                                  </p:childTnLst>
                                </p:cTn>
                              </p:par>
                              <p:par>
                                <p:cTn id="26" presetID="53" presetClass="entr" presetSubtype="16" fill="hold" nodeType="withEffect">
                                  <p:stCondLst>
                                    <p:cond delay="1000"/>
                                  </p:stCondLst>
                                  <p:childTnLst>
                                    <p:set>
                                      <p:cBhvr>
                                        <p:cTn id="27" dur="1" fill="hold">
                                          <p:stCondLst>
                                            <p:cond delay="0"/>
                                          </p:stCondLst>
                                        </p:cTn>
                                        <p:tgtEl>
                                          <p:spTgt spid="8"/>
                                        </p:tgtEl>
                                        <p:attrNameLst>
                                          <p:attrName>style.visibility</p:attrName>
                                        </p:attrNameLst>
                                      </p:cBhvr>
                                      <p:to>
                                        <p:strVal val="visible"/>
                                      </p:to>
                                    </p:set>
                                    <p:anim calcmode="lin" valueType="num">
                                      <p:cBhvr>
                                        <p:cTn id="28" dur="750" fill="hold"/>
                                        <p:tgtEl>
                                          <p:spTgt spid="8"/>
                                        </p:tgtEl>
                                        <p:attrNameLst>
                                          <p:attrName>ppt_w</p:attrName>
                                        </p:attrNameLst>
                                      </p:cBhvr>
                                      <p:tavLst>
                                        <p:tav tm="0">
                                          <p:val>
                                            <p:fltVal val="0"/>
                                          </p:val>
                                        </p:tav>
                                        <p:tav tm="100000">
                                          <p:val>
                                            <p:strVal val="#ppt_w"/>
                                          </p:val>
                                        </p:tav>
                                      </p:tavLst>
                                    </p:anim>
                                    <p:anim calcmode="lin" valueType="num">
                                      <p:cBhvr>
                                        <p:cTn id="29" dur="750" fill="hold"/>
                                        <p:tgtEl>
                                          <p:spTgt spid="8"/>
                                        </p:tgtEl>
                                        <p:attrNameLst>
                                          <p:attrName>ppt_h</p:attrName>
                                        </p:attrNameLst>
                                      </p:cBhvr>
                                      <p:tavLst>
                                        <p:tav tm="0">
                                          <p:val>
                                            <p:fltVal val="0"/>
                                          </p:val>
                                        </p:tav>
                                        <p:tav tm="100000">
                                          <p:val>
                                            <p:strVal val="#ppt_h"/>
                                          </p:val>
                                        </p:tav>
                                      </p:tavLst>
                                    </p:anim>
                                    <p:animEffect transition="in" filter="fade">
                                      <p:cBhvr>
                                        <p:cTn id="30" dur="750"/>
                                        <p:tgtEl>
                                          <p:spTgt spid="8"/>
                                        </p:tgtEl>
                                      </p:cBhvr>
                                    </p:animEffect>
                                  </p:childTnLst>
                                </p:cTn>
                              </p:par>
                              <p:par>
                                <p:cTn id="31" presetID="42" presetClass="path" presetSubtype="0" accel="50000" decel="50000" fill="hold" nodeType="withEffect">
                                  <p:stCondLst>
                                    <p:cond delay="1000"/>
                                  </p:stCondLst>
                                  <p:childTnLst>
                                    <p:animMotion origin="layout" path="M -4.79167E-6 4.07407E-6 L 0.04375 0.0706 " pathEditMode="relative" rAng="0" ptsTypes="AA">
                                      <p:cBhvr>
                                        <p:cTn id="32" dur="1000" spd="-100000" fill="hold"/>
                                        <p:tgtEl>
                                          <p:spTgt spid="8"/>
                                        </p:tgtEl>
                                        <p:attrNameLst>
                                          <p:attrName>ppt_x</p:attrName>
                                          <p:attrName>ppt_y</p:attrName>
                                        </p:attrNameLst>
                                      </p:cBhvr>
                                      <p:rCtr x="2187" y="3519"/>
                                    </p:animMotion>
                                  </p:childTnLst>
                                </p:cTn>
                              </p:par>
                              <p:par>
                                <p:cTn id="33" presetID="47" presetClass="entr" presetSubtype="0" fill="hold" grpId="0" nodeType="withEffect">
                                  <p:stCondLst>
                                    <p:cond delay="2000"/>
                                  </p:stCondLst>
                                  <p:iterate type="lt">
                                    <p:tmPct val="8333"/>
                                  </p:iterate>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16" presetClass="entr" presetSubtype="21" fill="hold" grpId="0" nodeType="withEffect">
                                  <p:stCondLst>
                                    <p:cond delay="300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1000"/>
                                        <p:tgtEl>
                                          <p:spTgt spid="18"/>
                                        </p:tgtEl>
                                      </p:cBhvr>
                                    </p:animEffect>
                                  </p:childTnLst>
                                </p:cTn>
                              </p:par>
                              <p:par>
                                <p:cTn id="41" presetID="53" presetClass="entr" presetSubtype="16" fill="hold" nodeType="withEffect">
                                  <p:stCondLst>
                                    <p:cond delay="10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26" presetClass="emph" presetSubtype="0" fill="hold" nodeType="withEffect">
                                  <p:stCondLst>
                                    <p:cond delay="1500"/>
                                  </p:stCondLst>
                                  <p:childTnLst>
                                    <p:animEffect transition="out" filter="fade">
                                      <p:cBhvr>
                                        <p:cTn id="47" dur="500" tmFilter="0, 0; .2, .5; .8, .5; 1, 0"/>
                                        <p:tgtEl>
                                          <p:spTgt spid="14"/>
                                        </p:tgtEl>
                                      </p:cBhvr>
                                    </p:animEffect>
                                    <p:animScale>
                                      <p:cBhvr>
                                        <p:cTn id="48" dur="250" autoRev="1" fill="hold"/>
                                        <p:tgtEl>
                                          <p:spTgt spid="14"/>
                                        </p:tgtEl>
                                      </p:cBhvr>
                                      <p:by x="105000" y="105000"/>
                                    </p:animScale>
                                  </p:childTnLst>
                                </p:cTn>
                              </p:par>
                            </p:childTnLst>
                          </p:cTn>
                        </p:par>
                        <p:par>
                          <p:cTn id="49" fill="hold">
                            <p:stCondLst>
                              <p:cond delay="0"/>
                            </p:stCondLst>
                            <p:childTnLst>
                              <p:par>
                                <p:cTn id="50" presetID="10"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repeatCount="indefinite" fill="hold" display="0">
                  <p:stCondLst>
                    <p:cond delay="indefinite"/>
                  </p:stCondLst>
                  <p:endCondLst>
                    <p:cond evt="onStopAudio" delay="0">
                      <p:tgtEl>
                        <p:sldTgt/>
                      </p:tgtEl>
                    </p:cond>
                  </p:endCondLst>
                </p:cTn>
                <p:tgtEl>
                  <p:spTgt spid="19"/>
                </p:tgtEl>
              </p:cMediaNode>
            </p:audio>
          </p:childTnLst>
        </p:cTn>
      </p:par>
    </p:tnLst>
    <p:bldLst>
      <p:bldP spid="5" grpId="0"/>
      <p:bldP spid="18"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http://pic.baike.soso.com/p/20121122/20121122092101-1199411992.jpg"/>
          <p:cNvPicPr>
            <a:picLocks noChangeAspect="1" noChangeArrowheads="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3763" r="3763"/>
          <a:stretch>
            <a:fillRect/>
          </a:stretch>
        </p:blipFill>
        <p:spPr bwMode="auto">
          <a:xfrm>
            <a:off x="9553848" y="1988840"/>
            <a:ext cx="1824000" cy="1824000"/>
          </a:xfrm>
          <a:prstGeom prst="rect">
            <a:avLst/>
          </a:prstGeom>
          <a:extLst>
            <a:ext uri="{909E8E84-426E-40DD-AFC4-6F175D3DCCD1}">
              <a14:hiddenFill xmlns:a14="http://schemas.microsoft.com/office/drawing/2010/main">
                <a:solidFill>
                  <a:srgbClr val="FFFFFF"/>
                </a:solidFill>
              </a14:hiddenFill>
            </a:ext>
          </a:extLst>
        </p:spPr>
      </p:pic>
      <p:pic>
        <p:nvPicPr>
          <p:cNvPr id="3" name="Picture 10" descr="http://www.cnrr.cn/img/200513023461000.jp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327" b="1327"/>
          <a:stretch>
            <a:fillRect/>
          </a:stretch>
        </p:blipFill>
        <p:spPr bwMode="auto">
          <a:xfrm>
            <a:off x="3646996" y="4008791"/>
            <a:ext cx="1824000" cy="1824000"/>
          </a:xfrm>
          <a:prstGeom prst="rect">
            <a:avLst/>
          </a:prstGeom>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2416" y="1988841"/>
            <a:ext cx="2652000" cy="3843951"/>
          </a:xfrm>
          <a:prstGeom prst="rect">
            <a:avLst/>
          </a:prstGeom>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descr="http://img5.cache.netease.com/m/2016/1/27/2016012710320946952.jpg"/>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4268" b="4268"/>
          <a:stretch>
            <a:fillRect/>
          </a:stretch>
        </p:blipFill>
        <p:spPr bwMode="auto">
          <a:xfrm>
            <a:off x="3646996" y="1988840"/>
            <a:ext cx="1824000" cy="1824000"/>
          </a:xfrm>
          <a:prstGeom prst="rect">
            <a:avLst/>
          </a:prstGeom>
          <a:extLst>
            <a:ext uri="{909E8E84-426E-40DD-AFC4-6F175D3DCCD1}">
              <a14:hiddenFill xmlns:a14="http://schemas.microsoft.com/office/drawing/2010/main">
                <a:solidFill>
                  <a:srgbClr val="FFFFFF"/>
                </a:solidFill>
              </a14:hiddenFill>
            </a:ext>
          </a:extLst>
        </p:spPr>
      </p:pic>
      <p:pic>
        <p:nvPicPr>
          <p:cNvPr id="7" name="Picture 4" descr="http://www.lzbs.com.cn/whsh/rwls/site2/20141119/B111416333703185_change_p40_b.jpg"/>
          <p:cNvPicPr>
            <a:picLocks noChangeAspect="1" noChangeArrowheads="1"/>
          </p:cNvPicPr>
          <p:nvPr/>
        </p:nvPicPr>
        <p:blipFill>
          <a:blip r:embed="rId9" cstate="print">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0561" b="10561"/>
          <a:stretch>
            <a:fillRect/>
          </a:stretch>
        </p:blipFill>
        <p:spPr bwMode="auto">
          <a:xfrm>
            <a:off x="5615947" y="1988840"/>
            <a:ext cx="1824000" cy="1824000"/>
          </a:xfrm>
          <a:prstGeom prst="rect">
            <a:avLst/>
          </a:prstGeom>
          <a:extLst>
            <a:ext uri="{909E8E84-426E-40DD-AFC4-6F175D3DCCD1}">
              <a14:hiddenFill xmlns:a14="http://schemas.microsoft.com/office/drawing/2010/main">
                <a:solidFill>
                  <a:srgbClr val="FFFFFF"/>
                </a:solidFill>
              </a14:hiddenFill>
            </a:ext>
          </a:extLst>
        </p:spPr>
      </p:pic>
      <p:pic>
        <p:nvPicPr>
          <p:cNvPr id="10" name="Picture 6" descr="http://history.people.com.cn/mediafile/201101/10/F201101100918287366300010.jpg"/>
          <p:cNvPicPr>
            <a:picLocks noChangeAspect="1" noChangeArrowheads="1"/>
          </p:cNvPicPr>
          <p:nvPr/>
        </p:nvPicPr>
        <p:blipFill>
          <a:blip r:embed="rId11">
            <a:extLst>
              <a:ext uri="{BEBA8EAE-BF5A-486C-A8C5-ECC9F3942E4B}">
                <a14:imgProps xmlns:a14="http://schemas.microsoft.com/office/drawing/2010/main">
                  <a14:imgLayer r:embed="rId1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7338" b="7338"/>
          <a:stretch>
            <a:fillRect/>
          </a:stretch>
        </p:blipFill>
        <p:spPr bwMode="auto">
          <a:xfrm>
            <a:off x="7584897" y="1988840"/>
            <a:ext cx="1824000" cy="1824000"/>
          </a:xfrm>
          <a:prstGeom prst="rect">
            <a:avLst/>
          </a:prstGeom>
          <a:extLst>
            <a:ext uri="{909E8E84-426E-40DD-AFC4-6F175D3DCCD1}">
              <a14:hiddenFill xmlns:a14="http://schemas.microsoft.com/office/drawing/2010/main">
                <a:solidFill>
                  <a:srgbClr val="FFFFFF"/>
                </a:solidFill>
              </a14:hiddenFill>
            </a:ext>
          </a:extLst>
        </p:spPr>
      </p:pic>
      <p:sp>
        <p:nvSpPr>
          <p:cNvPr id="15" name="矩形 14"/>
          <p:cNvSpPr/>
          <p:nvPr/>
        </p:nvSpPr>
        <p:spPr>
          <a:xfrm>
            <a:off x="5615947" y="4008791"/>
            <a:ext cx="5761901" cy="182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TextBox 5"/>
          <p:cNvSpPr txBox="1"/>
          <p:nvPr/>
        </p:nvSpPr>
        <p:spPr>
          <a:xfrm>
            <a:off x="5850523" y="4027408"/>
            <a:ext cx="5285119" cy="1693028"/>
          </a:xfrm>
          <a:prstGeom prst="rect">
            <a:avLst/>
          </a:prstGeom>
          <a:noFill/>
        </p:spPr>
        <p:txBody>
          <a:bodyPr vert="horz" wrap="square" rtlCol="0">
            <a:spAutoFit/>
          </a:bodyPr>
          <a:lstStyle>
            <a:defPPr>
              <a:defRPr lang="zh-CN"/>
            </a:defPPr>
            <a:lvl1pPr algn="just">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sz="3200" b="1" dirty="0">
                <a:solidFill>
                  <a:srgbClr val="FFF189"/>
                </a:solidFill>
              </a:rPr>
              <a:t>新文化运动</a:t>
            </a:r>
            <a:r>
              <a:rPr lang="zh-CN" altLang="en-US" sz="1865" b="1" dirty="0">
                <a:solidFill>
                  <a:srgbClr val="FFF8E6"/>
                </a:solidFill>
              </a:rPr>
              <a:t>打破了封建思想的桎梏，在中国社会中掀起了思想的启蒙运动，为马克思主义的传播奠定了基础 。</a:t>
            </a:r>
            <a:endParaRPr lang="zh-CN" altLang="en-US" sz="1865" b="1" dirty="0">
              <a:solidFill>
                <a:srgbClr val="FFF8E6"/>
              </a:solidFill>
            </a:endParaRPr>
          </a:p>
        </p:txBody>
      </p:sp>
      <p:sp>
        <p:nvSpPr>
          <p:cNvPr id="17" name="矩形 16"/>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
        <p:nvSpPr>
          <p:cNvPr id="18" name="矩形 17"/>
          <p:cNvSpPr/>
          <p:nvPr/>
        </p:nvSpPr>
        <p:spPr>
          <a:xfrm>
            <a:off x="3646996" y="3429000"/>
            <a:ext cx="1824000" cy="383840"/>
          </a:xfrm>
          <a:prstGeom prst="rect">
            <a:avLst/>
          </a:prstGeom>
          <a:solidFill>
            <a:srgbClr val="5F0F0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a:solidFill>
                  <a:srgbClr val="FFF8E6"/>
                </a:solidFill>
                <a:latin typeface="微软雅黑" panose="020B0503020204020204" pitchFamily="34" charset="-122"/>
                <a:ea typeface="微软雅黑" panose="020B0503020204020204" pitchFamily="34" charset="-122"/>
              </a:rPr>
              <a:t>陈独秀</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9" name="矩形 18"/>
          <p:cNvSpPr/>
          <p:nvPr/>
        </p:nvSpPr>
        <p:spPr>
          <a:xfrm>
            <a:off x="5623576" y="3429000"/>
            <a:ext cx="1816371" cy="383840"/>
          </a:xfrm>
          <a:prstGeom prst="rect">
            <a:avLst/>
          </a:prstGeom>
          <a:solidFill>
            <a:srgbClr val="5F0F0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a:solidFill>
                  <a:srgbClr val="FFF8E6"/>
                </a:solidFill>
                <a:latin typeface="微软雅黑" panose="020B0503020204020204" pitchFamily="34" charset="-122"/>
                <a:ea typeface="微软雅黑" panose="020B0503020204020204" pitchFamily="34" charset="-122"/>
              </a:rPr>
              <a:t>蔡元培</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20" name="矩形 19"/>
          <p:cNvSpPr/>
          <p:nvPr/>
        </p:nvSpPr>
        <p:spPr>
          <a:xfrm>
            <a:off x="7584897" y="3429000"/>
            <a:ext cx="1816371" cy="383840"/>
          </a:xfrm>
          <a:prstGeom prst="rect">
            <a:avLst/>
          </a:prstGeom>
          <a:solidFill>
            <a:srgbClr val="5F0F0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a:solidFill>
                  <a:srgbClr val="FFF8E6"/>
                </a:solidFill>
                <a:latin typeface="微软雅黑" panose="020B0503020204020204" pitchFamily="34" charset="-122"/>
                <a:ea typeface="微软雅黑" panose="020B0503020204020204" pitchFamily="34" charset="-122"/>
              </a:rPr>
              <a:t>胡适</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21" name="矩形 20"/>
          <p:cNvSpPr/>
          <p:nvPr/>
        </p:nvSpPr>
        <p:spPr>
          <a:xfrm>
            <a:off x="9546219" y="3429000"/>
            <a:ext cx="1831629" cy="383840"/>
          </a:xfrm>
          <a:prstGeom prst="rect">
            <a:avLst/>
          </a:prstGeom>
          <a:solidFill>
            <a:srgbClr val="5F0F0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a:solidFill>
                  <a:srgbClr val="FFF8E6"/>
                </a:solidFill>
                <a:latin typeface="微软雅黑" panose="020B0503020204020204" pitchFamily="34" charset="-122"/>
                <a:ea typeface="微软雅黑" panose="020B0503020204020204" pitchFamily="34" charset="-122"/>
              </a:rPr>
              <a:t>鲁迅</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22" name="矩形 21"/>
          <p:cNvSpPr/>
          <p:nvPr/>
        </p:nvSpPr>
        <p:spPr>
          <a:xfrm>
            <a:off x="3646996" y="5448951"/>
            <a:ext cx="1824000" cy="383840"/>
          </a:xfrm>
          <a:prstGeom prst="rect">
            <a:avLst/>
          </a:prstGeom>
          <a:solidFill>
            <a:srgbClr val="5F0F0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a:solidFill>
                  <a:srgbClr val="FFF8E6"/>
                </a:solidFill>
                <a:latin typeface="微软雅黑" panose="020B0503020204020204" pitchFamily="34" charset="-122"/>
                <a:ea typeface="微软雅黑" panose="020B0503020204020204" pitchFamily="34" charset="-122"/>
              </a:rPr>
              <a:t>李大钊</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23" name="矩形: 圆角 22"/>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360"/>
                                          </p:val>
                                        </p:tav>
                                        <p:tav tm="100000">
                                          <p:val>
                                            <p:fltVal val="0"/>
                                          </p:val>
                                        </p:tav>
                                      </p:tavLst>
                                    </p:anim>
                                    <p:animEffect transition="in" filter="fade">
                                      <p:cBhvr>
                                        <p:cTn id="10" dur="1000"/>
                                        <p:tgtEl>
                                          <p:spTgt spid="5"/>
                                        </p:tgtEl>
                                      </p:cBhvr>
                                    </p:animEffect>
                                  </p:childTnLst>
                                </p:cTn>
                              </p:par>
                              <p:par>
                                <p:cTn id="11" presetID="42"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7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anim calcmode="lin" valueType="num">
                                      <p:cBhvr>
                                        <p:cTn id="19" dur="750" fill="hold"/>
                                        <p:tgtEl>
                                          <p:spTgt spid="7"/>
                                        </p:tgtEl>
                                        <p:attrNameLst>
                                          <p:attrName>ppt_x</p:attrName>
                                        </p:attrNameLst>
                                      </p:cBhvr>
                                      <p:tavLst>
                                        <p:tav tm="0">
                                          <p:val>
                                            <p:strVal val="#ppt_x"/>
                                          </p:val>
                                        </p:tav>
                                        <p:tav tm="100000">
                                          <p:val>
                                            <p:strVal val="#ppt_x"/>
                                          </p:val>
                                        </p:tav>
                                      </p:tavLst>
                                    </p:anim>
                                    <p:anim calcmode="lin" valueType="num">
                                      <p:cBhvr>
                                        <p:cTn id="20" dur="75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750"/>
                                        <p:tgtEl>
                                          <p:spTgt spid="10"/>
                                        </p:tgtEl>
                                      </p:cBhvr>
                                    </p:animEffect>
                                    <p:anim calcmode="lin" valueType="num">
                                      <p:cBhvr>
                                        <p:cTn id="24" dur="750" fill="hold"/>
                                        <p:tgtEl>
                                          <p:spTgt spid="10"/>
                                        </p:tgtEl>
                                        <p:attrNameLst>
                                          <p:attrName>ppt_x</p:attrName>
                                        </p:attrNameLst>
                                      </p:cBhvr>
                                      <p:tavLst>
                                        <p:tav tm="0">
                                          <p:val>
                                            <p:strVal val="#ppt_x"/>
                                          </p:val>
                                        </p:tav>
                                        <p:tav tm="100000">
                                          <p:val>
                                            <p:strVal val="#ppt_x"/>
                                          </p:val>
                                        </p:tav>
                                      </p:tavLst>
                                    </p:anim>
                                    <p:anim calcmode="lin" valueType="num">
                                      <p:cBhvr>
                                        <p:cTn id="25" dur="75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0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750"/>
                                        <p:tgtEl>
                                          <p:spTgt spid="3"/>
                                        </p:tgtEl>
                                      </p:cBhvr>
                                    </p:animEffect>
                                    <p:anim calcmode="lin" valueType="num">
                                      <p:cBhvr>
                                        <p:cTn id="29" dur="750" fill="hold"/>
                                        <p:tgtEl>
                                          <p:spTgt spid="3"/>
                                        </p:tgtEl>
                                        <p:attrNameLst>
                                          <p:attrName>ppt_x</p:attrName>
                                        </p:attrNameLst>
                                      </p:cBhvr>
                                      <p:tavLst>
                                        <p:tav tm="0">
                                          <p:val>
                                            <p:strVal val="#ppt_x"/>
                                          </p:val>
                                        </p:tav>
                                        <p:tav tm="100000">
                                          <p:val>
                                            <p:strVal val="#ppt_x"/>
                                          </p:val>
                                        </p:tav>
                                      </p:tavLst>
                                    </p:anim>
                                    <p:anim calcmode="lin" valueType="num">
                                      <p:cBhvr>
                                        <p:cTn id="30" dur="75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00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anim calcmode="lin" valueType="num">
                                      <p:cBhvr>
                                        <p:cTn id="34" dur="750" fill="hold"/>
                                        <p:tgtEl>
                                          <p:spTgt spid="2"/>
                                        </p:tgtEl>
                                        <p:attrNameLst>
                                          <p:attrName>ppt_x</p:attrName>
                                        </p:attrNameLst>
                                      </p:cBhvr>
                                      <p:tavLst>
                                        <p:tav tm="0">
                                          <p:val>
                                            <p:strVal val="#ppt_x"/>
                                          </p:val>
                                        </p:tav>
                                        <p:tav tm="100000">
                                          <p:val>
                                            <p:strVal val="#ppt_x"/>
                                          </p:val>
                                        </p:tav>
                                      </p:tavLst>
                                    </p:anim>
                                    <p:anim calcmode="lin" valueType="num">
                                      <p:cBhvr>
                                        <p:cTn id="35" dur="750" fill="hold"/>
                                        <p:tgtEl>
                                          <p:spTgt spid="2"/>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15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42" presetClass="entr" presetSubtype="0" fill="hold" grpId="0" nodeType="withEffect">
                                  <p:stCondLst>
                                    <p:cond delay="0"/>
                                  </p:stCondLst>
                                  <p:iterate type="lt">
                                    <p:tmPct val="5000"/>
                                  </p:iterate>
                                  <p:childTnLst>
                                    <p:set>
                                      <p:cBhvr>
                                        <p:cTn id="56" dur="1" fill="hold">
                                          <p:stCondLst>
                                            <p:cond delay="0"/>
                                          </p:stCondLst>
                                        </p:cTn>
                                        <p:tgtEl>
                                          <p:spTgt spid="4"/>
                                        </p:tgtEl>
                                        <p:attrNameLst>
                                          <p:attrName>style.visibility</p:attrName>
                                        </p:attrNameLst>
                                      </p:cBhvr>
                                      <p:to>
                                        <p:strVal val="visible"/>
                                      </p:to>
                                    </p:set>
                                    <p:animEffect transition="in" filter="fade">
                                      <p:cBhvr>
                                        <p:cTn id="57" dur="750"/>
                                        <p:tgtEl>
                                          <p:spTgt spid="4"/>
                                        </p:tgtEl>
                                      </p:cBhvr>
                                    </p:animEffect>
                                    <p:anim calcmode="lin" valueType="num">
                                      <p:cBhvr>
                                        <p:cTn id="58" dur="750" fill="hold"/>
                                        <p:tgtEl>
                                          <p:spTgt spid="4"/>
                                        </p:tgtEl>
                                        <p:attrNameLst>
                                          <p:attrName>ppt_x</p:attrName>
                                        </p:attrNameLst>
                                      </p:cBhvr>
                                      <p:tavLst>
                                        <p:tav tm="0">
                                          <p:val>
                                            <p:strVal val="#ppt_x"/>
                                          </p:val>
                                        </p:tav>
                                        <p:tav tm="100000">
                                          <p:val>
                                            <p:strVal val="#ppt_x"/>
                                          </p:val>
                                        </p:tav>
                                      </p:tavLst>
                                    </p:anim>
                                    <p:anim calcmode="lin" valueType="num">
                                      <p:cBhvr>
                                        <p:cTn id="59" dur="750" fill="hold"/>
                                        <p:tgtEl>
                                          <p:spTgt spid="4"/>
                                        </p:tgtEl>
                                        <p:attrNameLst>
                                          <p:attrName>ppt_y</p:attrName>
                                        </p:attrNameLst>
                                      </p:cBhvr>
                                      <p:tavLst>
                                        <p:tav tm="0">
                                          <p:val>
                                            <p:strVal val="#ppt_y+.1"/>
                                          </p:val>
                                        </p:tav>
                                        <p:tav tm="100000">
                                          <p:val>
                                            <p:strVal val="#ppt_y"/>
                                          </p:val>
                                        </p:tav>
                                      </p:tavLst>
                                    </p:anim>
                                  </p:childTnLst>
                                </p:cTn>
                              </p:par>
                            </p:childTnLst>
                          </p:cTn>
                        </p:par>
                        <p:par>
                          <p:cTn id="60" fill="hold">
                            <p:stCondLst>
                              <p:cond delay="4550"/>
                            </p:stCondLst>
                            <p:childTnLst>
                              <p:par>
                                <p:cTn id="61" presetID="10"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18" grpId="0" animBg="1"/>
      <p:bldP spid="19" grpId="0" animBg="1"/>
      <p:bldP spid="20" grpId="0" animBg="1"/>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16214" y="2274160"/>
            <a:ext cx="3495780" cy="3046860"/>
          </a:xfrm>
          <a:prstGeom prst="rect">
            <a:avLst/>
          </a:prstGeom>
        </p:spPr>
        <p:txBody>
          <a:bodyPr wrap="square">
            <a:spAutoFit/>
          </a:bodyPr>
          <a:lstStyle/>
          <a:p>
            <a:pPr algn="ctr">
              <a:lnSpc>
                <a:spcPct val="150000"/>
              </a:lnSpc>
            </a:pPr>
            <a:r>
              <a:rPr lang="zh-CN" altLang="en-US" sz="4265" b="1" dirty="0">
                <a:solidFill>
                  <a:srgbClr val="C00000"/>
                </a:solidFill>
                <a:latin typeface="微软雅黑" panose="020B0503020204020204" pitchFamily="34" charset="-122"/>
                <a:ea typeface="微软雅黑" panose="020B0503020204020204" pitchFamily="34" charset="-122"/>
              </a:rPr>
              <a:t>五四运动</a:t>
            </a:r>
            <a:endParaRPr lang="en-US" altLang="zh-CN" sz="4265" b="1"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2135" b="1" dirty="0">
                <a:solidFill>
                  <a:srgbClr val="5F0F05"/>
                </a:solidFill>
                <a:latin typeface="微软雅黑" panose="020B0503020204020204" pitchFamily="34" charset="-122"/>
                <a:ea typeface="微软雅黑" panose="020B0503020204020204" pitchFamily="34" charset="-122"/>
              </a:rPr>
              <a:t>标志着我国新民主主义革命的开端，马克思主义在中国更为广泛的传播，并日益与中国工人运动的结合。 </a:t>
            </a:r>
            <a:endParaRPr lang="zh-CN" altLang="en-US" sz="2135" b="1" dirty="0">
              <a:solidFill>
                <a:srgbClr val="5F0F05"/>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5044"/>
          <a:stretch>
            <a:fillRect/>
          </a:stretch>
        </p:blipFill>
        <p:spPr>
          <a:xfrm rot="21399889">
            <a:off x="1155325" y="2848741"/>
            <a:ext cx="6549791" cy="3186384"/>
          </a:xfrm>
          <a:prstGeom prst="rect">
            <a:avLst/>
          </a:prstGeom>
          <a:solidFill>
            <a:srgbClr val="FFFFFF">
              <a:shade val="85000"/>
            </a:srgbClr>
          </a:solidFill>
          <a:ln w="88900" cap="sq">
            <a:solidFill>
              <a:srgbClr val="FFF8E6"/>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4" descr="釋放學生a"/>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r="2430" b="13554"/>
          <a:stretch>
            <a:fillRect/>
          </a:stretch>
        </p:blipFill>
        <p:spPr>
          <a:xfrm rot="213218">
            <a:off x="1137601" y="1975256"/>
            <a:ext cx="6549791" cy="3186384"/>
          </a:xfrm>
          <a:prstGeom prst="rect">
            <a:avLst/>
          </a:prstGeom>
          <a:solidFill>
            <a:srgbClr val="FFFFFF">
              <a:shade val="85000"/>
            </a:srgbClr>
          </a:solidFill>
          <a:ln w="88900" cap="sq">
            <a:solidFill>
              <a:srgbClr val="FFF8E6"/>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矩形: 圆角 6"/>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9" name="矩形 8"/>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fill="hold" nodeType="withEffect">
                                  <p:stCondLst>
                                    <p:cond delay="0"/>
                                  </p:stCondLst>
                                  <p:childTnLst>
                                    <p:animMotion origin="layout" path="M -2.29167E-6 3.33333E-6 L -0.27317 -0.14491 " pathEditMode="relative" rAng="0" ptsTypes="AA">
                                      <p:cBhvr>
                                        <p:cTn id="9" dur="1000" spd="-100000" fill="hold"/>
                                        <p:tgtEl>
                                          <p:spTgt spid="6"/>
                                        </p:tgtEl>
                                        <p:attrNameLst>
                                          <p:attrName>ppt_x</p:attrName>
                                          <p:attrName>ppt_y</p:attrName>
                                        </p:attrNameLst>
                                      </p:cBhvr>
                                      <p:rCtr x="-13659" y="-7245"/>
                                    </p:animMotion>
                                  </p:childTnLst>
                                </p:cTn>
                              </p:par>
                              <p:par>
                                <p:cTn id="10" presetID="8" presetClass="emph" presetSubtype="0" fill="hold" nodeType="withEffect">
                                  <p:stCondLst>
                                    <p:cond delay="0"/>
                                  </p:stCondLst>
                                  <p:childTnLst>
                                    <p:animRot by="-240000">
                                      <p:cBhvr>
                                        <p:cTn id="11" dur="1000" fill="hold"/>
                                        <p:tgtEl>
                                          <p:spTgt spid="6"/>
                                        </p:tgtEl>
                                        <p:attrNameLst>
                                          <p:attrName>r</p:attrName>
                                        </p:attrNameLst>
                                      </p:cBhvr>
                                    </p:animRo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42" presetClass="path" presetSubtype="0" fill="hold" nodeType="withEffect">
                                  <p:stCondLst>
                                    <p:cond delay="0"/>
                                  </p:stCondLst>
                                  <p:childTnLst>
                                    <p:animMotion origin="layout" path="M 4.44444E-6 -3.7037E-7 L 0.11927 0.49383 " pathEditMode="relative" rAng="0" ptsTypes="AA">
                                      <p:cBhvr>
                                        <p:cTn id="17" dur="1000" spd="-100000" fill="hold"/>
                                        <p:tgtEl>
                                          <p:spTgt spid="4"/>
                                        </p:tgtEl>
                                        <p:attrNameLst>
                                          <p:attrName>ppt_x</p:attrName>
                                          <p:attrName>ppt_y</p:attrName>
                                        </p:attrNameLst>
                                      </p:cBhvr>
                                      <p:rCtr x="5955" y="24691"/>
                                    </p:animMotion>
                                  </p:childTnLst>
                                </p:cTn>
                              </p:par>
                              <p:par>
                                <p:cTn id="18" presetID="8" presetClass="emph" presetSubtype="0" fill="hold" nodeType="withEffect">
                                  <p:stCondLst>
                                    <p:cond delay="0"/>
                                  </p:stCondLst>
                                  <p:childTnLst>
                                    <p:animRot by="240000">
                                      <p:cBhvr>
                                        <p:cTn id="19" dur="1000" fill="hold"/>
                                        <p:tgtEl>
                                          <p:spTgt spid="4"/>
                                        </p:tgtEl>
                                        <p:attrNameLst>
                                          <p:attrName>r</p:attrName>
                                        </p:attrNameLst>
                                      </p:cBhvr>
                                    </p:animRo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1000"/>
                                        <p:tgtEl>
                                          <p:spTgt spid="3"/>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19403" y="1587435"/>
            <a:ext cx="10753195" cy="8387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马克思主义</a:t>
            </a:r>
            <a:r>
              <a:rPr lang="zh-CN" altLang="en-US" sz="1865" b="1" dirty="0">
                <a:solidFill>
                  <a:srgbClr val="FFF8E6"/>
                </a:solidFill>
                <a:latin typeface="微软雅黑" panose="020B0503020204020204" pitchFamily="34" charset="-122"/>
                <a:ea typeface="微软雅黑" panose="020B0503020204020204" pitchFamily="34" charset="-122"/>
              </a:rPr>
              <a:t>在中国的广泛传播，为中国共产党的产生奠定了思想基础</a:t>
            </a:r>
            <a:endParaRPr lang="zh-CN" altLang="en-US" sz="2665" b="1" dirty="0">
              <a:solidFill>
                <a:srgbClr val="FFF8E6"/>
              </a:solidFill>
              <a:latin typeface="微软雅黑" panose="020B0503020204020204" pitchFamily="34" charset="-122"/>
              <a:ea typeface="微软雅黑" panose="020B0503020204020204" pitchFamily="34" charset="-122"/>
            </a:endParaRPr>
          </a:p>
        </p:txBody>
      </p:sp>
      <p:pic>
        <p:nvPicPr>
          <p:cNvPr id="3" name="Picture 4" descr="200512515314294"/>
          <p:cNvPicPr>
            <a:picLocks noChangeAspect="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719403" y="2669316"/>
            <a:ext cx="3302400" cy="2064000"/>
          </a:xfrm>
          <a:prstGeom prst="rect">
            <a:avLst/>
          </a:prstGeom>
          <a:ln w="6350">
            <a:solidFill>
              <a:srgbClr val="C00000"/>
            </a:solidFill>
            <a:prstDash val="solid"/>
          </a:ln>
        </p:spPr>
      </p:pic>
      <p:sp>
        <p:nvSpPr>
          <p:cNvPr id="4" name="Text Box 6"/>
          <p:cNvSpPr txBox="1"/>
          <p:nvPr/>
        </p:nvSpPr>
        <p:spPr>
          <a:xfrm>
            <a:off x="719403" y="4947021"/>
            <a:ext cx="3302400" cy="1528945"/>
          </a:xfrm>
          <a:prstGeom prst="rect">
            <a:avLst/>
          </a:prstGeom>
          <a:noFill/>
        </p:spPr>
        <p:txBody>
          <a:bodyPr wrap="square" rtlCol="0">
            <a:spAutoFit/>
          </a:bodyPr>
          <a:lstStyle>
            <a:defPPr>
              <a:defRPr lang="zh-CN"/>
            </a:defPPr>
            <a:lvl1pPr algn="just">
              <a:defRPr sz="2000">
                <a:solidFill>
                  <a:schemeClr val="tx2"/>
                </a:solidFill>
                <a:latin typeface="+mn-ea"/>
                <a:ea typeface="+mj-ea"/>
              </a:defRPr>
            </a:lvl1pPr>
          </a:lstStyle>
          <a:p>
            <a:pPr eaLnBrk="1"/>
            <a:r>
              <a:rPr lang="en-US" altLang="zh-CN" sz="1865" dirty="0">
                <a:solidFill>
                  <a:srgbClr val="5F0F05"/>
                </a:solidFill>
                <a:latin typeface="微软雅黑" panose="020B0503020204020204" pitchFamily="34" charset="-122"/>
                <a:ea typeface="微软雅黑" panose="020B0503020204020204" pitchFamily="34" charset="-122"/>
              </a:rPr>
              <a:t>1918</a:t>
            </a:r>
            <a:r>
              <a:rPr lang="zh-CN" altLang="en-US" sz="1865" dirty="0">
                <a:solidFill>
                  <a:srgbClr val="5F0F05"/>
                </a:solidFill>
                <a:latin typeface="微软雅黑" panose="020B0503020204020204" pitchFamily="34" charset="-122"/>
                <a:ea typeface="微软雅黑" panose="020B0503020204020204" pitchFamily="34" charset="-122"/>
              </a:rPr>
              <a:t>年</a:t>
            </a:r>
            <a:r>
              <a:rPr lang="en-US" altLang="zh-CN" sz="1865" dirty="0">
                <a:solidFill>
                  <a:srgbClr val="5F0F05"/>
                </a:solidFill>
                <a:latin typeface="微软雅黑" panose="020B0503020204020204" pitchFamily="34" charset="-122"/>
                <a:ea typeface="微软雅黑" panose="020B0503020204020204" pitchFamily="34" charset="-122"/>
              </a:rPr>
              <a:t>10</a:t>
            </a:r>
            <a:r>
              <a:rPr lang="zh-CN" altLang="en-US" sz="1865" dirty="0">
                <a:solidFill>
                  <a:srgbClr val="5F0F05"/>
                </a:solidFill>
                <a:latin typeface="微软雅黑" panose="020B0503020204020204" pitchFamily="34" charset="-122"/>
                <a:ea typeface="微软雅黑" panose="020B0503020204020204" pitchFamily="34" charset="-122"/>
              </a:rPr>
              <a:t>月，“五四”运动的主要领导者李大钊在“新青年”杂志上发表了</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庶民的胜利</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等文章，歌颂俄国工人阶级的胜利。</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5" name="Picture 5" descr="200512515294454"/>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4271797" y="2669316"/>
            <a:ext cx="3302400" cy="2064000"/>
          </a:xfrm>
          <a:prstGeom prst="rect">
            <a:avLst/>
          </a:prstGeom>
          <a:ln w="6350">
            <a:solidFill>
              <a:srgbClr val="C00000"/>
            </a:solidFill>
            <a:prstDash val="solid"/>
          </a:ln>
        </p:spPr>
      </p:pic>
      <p:sp>
        <p:nvSpPr>
          <p:cNvPr id="6" name="Text Box 9"/>
          <p:cNvSpPr txBox="1"/>
          <p:nvPr/>
        </p:nvSpPr>
        <p:spPr>
          <a:xfrm>
            <a:off x="4271797" y="4947021"/>
            <a:ext cx="3302400" cy="1241622"/>
          </a:xfrm>
          <a:prstGeom prst="rect">
            <a:avLst/>
          </a:prstGeom>
          <a:noFill/>
        </p:spPr>
        <p:txBody>
          <a:bodyPr wrap="square" rtlCol="0">
            <a:spAutoFit/>
          </a:bodyPr>
          <a:lstStyle>
            <a:defPPr>
              <a:defRPr lang="zh-CN"/>
            </a:defPPr>
            <a:lvl1pPr algn="just" eaLnBrk="1">
              <a:defRPr sz="1600">
                <a:solidFill>
                  <a:schemeClr val="tx2"/>
                </a:solidFill>
                <a:latin typeface="+mn-ea"/>
                <a:ea typeface="+mj-ea"/>
              </a:defRPr>
            </a:lvl1pPr>
          </a:lstStyle>
          <a:p>
            <a:r>
              <a:rPr lang="en-US" altLang="zh-CN" sz="1865" dirty="0">
                <a:solidFill>
                  <a:srgbClr val="5F0F05"/>
                </a:solidFill>
                <a:latin typeface="微软雅黑" panose="020B0503020204020204" pitchFamily="34" charset="-122"/>
                <a:ea typeface="微软雅黑" panose="020B0503020204020204" pitchFamily="34" charset="-122"/>
              </a:rPr>
              <a:t>1919</a:t>
            </a:r>
            <a:r>
              <a:rPr lang="zh-CN" altLang="en-US" sz="1865" dirty="0">
                <a:solidFill>
                  <a:srgbClr val="5F0F05"/>
                </a:solidFill>
                <a:latin typeface="微软雅黑" panose="020B0503020204020204" pitchFamily="34" charset="-122"/>
                <a:ea typeface="微软雅黑" panose="020B0503020204020204" pitchFamily="34" charset="-122"/>
              </a:rPr>
              <a:t>年</a:t>
            </a:r>
            <a:r>
              <a:rPr lang="en-US" altLang="zh-CN" sz="1865" dirty="0">
                <a:solidFill>
                  <a:srgbClr val="5F0F05"/>
                </a:solidFill>
                <a:latin typeface="微软雅黑" panose="020B0503020204020204" pitchFamily="34" charset="-122"/>
                <a:ea typeface="微软雅黑" panose="020B0503020204020204" pitchFamily="34" charset="-122"/>
              </a:rPr>
              <a:t>9</a:t>
            </a:r>
            <a:r>
              <a:rPr lang="zh-CN" altLang="en-US" sz="1865" dirty="0">
                <a:solidFill>
                  <a:srgbClr val="5F0F05"/>
                </a:solidFill>
                <a:latin typeface="微软雅黑" panose="020B0503020204020204" pitchFamily="34" charset="-122"/>
                <a:ea typeface="微软雅黑" panose="020B0503020204020204" pitchFamily="34" charset="-122"/>
              </a:rPr>
              <a:t>月，周恩来等在天津组织了觉悟社。图为部分社员</a:t>
            </a:r>
            <a:r>
              <a:rPr lang="en-US" altLang="zh-CN" sz="1865" dirty="0">
                <a:solidFill>
                  <a:srgbClr val="5F0F05"/>
                </a:solidFill>
                <a:latin typeface="微软雅黑" panose="020B0503020204020204" pitchFamily="34" charset="-122"/>
                <a:ea typeface="微软雅黑" panose="020B0503020204020204" pitchFamily="34" charset="-122"/>
              </a:rPr>
              <a:t>1920</a:t>
            </a:r>
            <a:r>
              <a:rPr lang="zh-CN" altLang="en-US" sz="1865" dirty="0">
                <a:solidFill>
                  <a:srgbClr val="5F0F05"/>
                </a:solidFill>
                <a:latin typeface="微软雅黑" panose="020B0503020204020204" pitchFamily="34" charset="-122"/>
                <a:ea typeface="微软雅黑" panose="020B0503020204020204" pitchFamily="34" charset="-122"/>
              </a:rPr>
              <a:t>年的合影。后排右一为周恩来，前排右三为邓颖超</a:t>
            </a:r>
            <a:endParaRPr lang="zh-CN" altLang="en-US" sz="1865" dirty="0">
              <a:solidFill>
                <a:srgbClr val="5F0F05"/>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7824192" y="2669316"/>
            <a:ext cx="3648405" cy="3837105"/>
            <a:chOff x="5868144" y="2001987"/>
            <a:chExt cx="2736304" cy="2877829"/>
          </a:xfrm>
        </p:grpSpPr>
        <p:sp>
          <p:nvSpPr>
            <p:cNvPr id="11" name="矩形 10"/>
            <p:cNvSpPr/>
            <p:nvPr/>
          </p:nvSpPr>
          <p:spPr>
            <a:xfrm>
              <a:off x="5868144" y="2001987"/>
              <a:ext cx="2736304" cy="28778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4" name="矩形 13"/>
            <p:cNvSpPr/>
            <p:nvPr/>
          </p:nvSpPr>
          <p:spPr>
            <a:xfrm>
              <a:off x="6062448" y="2337142"/>
              <a:ext cx="2347696" cy="715725"/>
            </a:xfrm>
            <a:prstGeom prst="rect">
              <a:avLst/>
            </a:prstGeom>
          </p:spPr>
          <p:txBody>
            <a:bodyPr wrap="square">
              <a:spAutoFit/>
            </a:bodyPr>
            <a:lstStyle/>
            <a:p>
              <a:r>
                <a:rPr lang="zh-CN" altLang="en-US" sz="1865" b="1" dirty="0">
                  <a:solidFill>
                    <a:srgbClr val="C00000"/>
                  </a:solidFill>
                  <a:latin typeface="微软雅黑" panose="020B0503020204020204" pitchFamily="34" charset="-122"/>
                  <a:ea typeface="微软雅黑" panose="020B0503020204020204" pitchFamily="34" charset="-122"/>
                </a:rPr>
                <a:t>工人阶级的成长和工人运动的发展为中国共产党的成立奠定了阶级基础。</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6062448" y="3435854"/>
              <a:ext cx="2347696" cy="1146709"/>
            </a:xfrm>
            <a:prstGeom prst="rect">
              <a:avLst/>
            </a:prstGeom>
          </p:spPr>
          <p:txBody>
            <a:bodyPr wrap="square">
              <a:spAutoFit/>
            </a:bodyPr>
            <a:lstStyle/>
            <a:p>
              <a:r>
                <a:rPr lang="zh-CN" altLang="en-US" sz="1865" b="1" dirty="0">
                  <a:solidFill>
                    <a:srgbClr val="C00000"/>
                  </a:solidFill>
                  <a:latin typeface="微软雅黑" panose="020B0503020204020204" pitchFamily="34" charset="-122"/>
                  <a:ea typeface="微软雅黑" panose="020B0503020204020204" pitchFamily="34" charset="-122"/>
                </a:rPr>
                <a:t>具有初步共产主义思想的革命知识分子，到工人群众中宣传马克思主义和进行组织工作，进一步推动了马克思主义与工人运动的结合。</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6062448" y="2139702"/>
              <a:ext cx="2347696"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5" b="1" dirty="0">
                <a:solidFill>
                  <a:srgbClr val="FFF8E6"/>
                </a:solidFill>
                <a:latin typeface="微软雅黑" panose="020B0503020204020204" pitchFamily="34" charset="-122"/>
                <a:ea typeface="微软雅黑" panose="020B0503020204020204" pitchFamily="34" charset="-122"/>
              </a:endParaRPr>
            </a:p>
          </p:txBody>
        </p:sp>
        <p:sp>
          <p:nvSpPr>
            <p:cNvPr id="18" name="矩形 17"/>
            <p:cNvSpPr/>
            <p:nvPr/>
          </p:nvSpPr>
          <p:spPr>
            <a:xfrm>
              <a:off x="6062448" y="3219830"/>
              <a:ext cx="2347696"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5" b="1" dirty="0">
                <a:solidFill>
                  <a:srgbClr val="FFF8E6"/>
                </a:solidFill>
                <a:latin typeface="微软雅黑" panose="020B0503020204020204" pitchFamily="34" charset="-122"/>
                <a:ea typeface="微软雅黑" panose="020B0503020204020204" pitchFamily="34" charset="-122"/>
              </a:endParaRPr>
            </a:p>
          </p:txBody>
        </p:sp>
      </p:grpSp>
      <p:sp>
        <p:nvSpPr>
          <p:cNvPr id="20" name="矩形: 圆角 1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7" name="矩形 16"/>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8" accel="17300" decel="2530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0-#ppt_w/2"/>
                                          </p:val>
                                        </p:tav>
                                        <p:tav tm="100000">
                                          <p:val>
                                            <p:strVal val="#ppt_x"/>
                                          </p:val>
                                        </p:tav>
                                      </p:tavLst>
                                    </p:anim>
                                    <p:anim calcmode="lin" valueType="num">
                                      <p:cBhvr additive="base">
                                        <p:cTn id="13" dur="75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4" accel="17300" decel="253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750"/>
                                        <p:tgtEl>
                                          <p:spTgt spid="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750"/>
                                        <p:tgtEl>
                                          <p:spTgt spid="6"/>
                                        </p:tgtEl>
                                      </p:cBhvr>
                                    </p:animEffect>
                                  </p:childTnLst>
                                </p:cTn>
                              </p:par>
                              <p:par>
                                <p:cTn id="25" presetID="2" presetClass="entr" presetSubtype="2"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1+#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6"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873719" y="2362357"/>
            <a:ext cx="5184448" cy="768000"/>
            <a:chOff x="655289" y="1771768"/>
            <a:chExt cx="3888336" cy="576000"/>
          </a:xfrm>
        </p:grpSpPr>
        <p:sp>
          <p:nvSpPr>
            <p:cNvPr id="18" name="矩形 17"/>
            <p:cNvSpPr>
              <a:spLocks noChangeAspect="1"/>
            </p:cNvSpPr>
            <p:nvPr/>
          </p:nvSpPr>
          <p:spPr>
            <a:xfrm>
              <a:off x="1231289" y="1771768"/>
              <a:ext cx="3312336" cy="576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5" b="1" dirty="0">
                  <a:solidFill>
                    <a:srgbClr val="C00000"/>
                  </a:solidFill>
                  <a:latin typeface="微软雅黑" panose="020B0503020204020204" pitchFamily="34" charset="-122"/>
                  <a:ea typeface="微软雅黑" panose="020B0503020204020204" pitchFamily="34" charset="-122"/>
                </a:rPr>
                <a:t>南陈北李相约建党</a:t>
              </a:r>
              <a:endParaRPr lang="zh-CN" altLang="en-US" sz="2135" b="1" dirty="0">
                <a:solidFill>
                  <a:srgbClr val="C00000"/>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55289" y="1771768"/>
              <a:ext cx="576000" cy="576000"/>
              <a:chOff x="467640" y="1535942"/>
              <a:chExt cx="576000" cy="576000"/>
            </a:xfrm>
          </p:grpSpPr>
          <p:sp>
            <p:nvSpPr>
              <p:cNvPr id="17" name="矩形 16"/>
              <p:cNvSpPr>
                <a:spLocks noChangeAspect="1"/>
              </p:cNvSpPr>
              <p:nvPr/>
            </p:nvSpPr>
            <p:spPr>
              <a:xfrm>
                <a:off x="467640" y="1535942"/>
                <a:ext cx="576000" cy="57600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Freeform 5"/>
              <p:cNvSpPr>
                <a:spLocks noChangeAspect="1"/>
              </p:cNvSpPr>
              <p:nvPr/>
            </p:nvSpPr>
            <p:spPr bwMode="auto">
              <a:xfrm>
                <a:off x="575620" y="1640886"/>
                <a:ext cx="360040" cy="36611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grpSp>
      <p:grpSp>
        <p:nvGrpSpPr>
          <p:cNvPr id="41" name="组合 40"/>
          <p:cNvGrpSpPr/>
          <p:nvPr/>
        </p:nvGrpSpPr>
        <p:grpSpPr>
          <a:xfrm>
            <a:off x="873719" y="3455403"/>
            <a:ext cx="5184448" cy="768000"/>
            <a:chOff x="655289" y="2591552"/>
            <a:chExt cx="3888336" cy="576000"/>
          </a:xfrm>
        </p:grpSpPr>
        <p:sp>
          <p:nvSpPr>
            <p:cNvPr id="21" name="矩形 20"/>
            <p:cNvSpPr>
              <a:spLocks noChangeAspect="1"/>
            </p:cNvSpPr>
            <p:nvPr/>
          </p:nvSpPr>
          <p:spPr>
            <a:xfrm>
              <a:off x="1231289" y="2591552"/>
              <a:ext cx="3312336" cy="576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5" b="1">
                  <a:solidFill>
                    <a:srgbClr val="C00000"/>
                  </a:solidFill>
                  <a:latin typeface="微软雅黑" panose="020B0503020204020204" pitchFamily="34" charset="-122"/>
                  <a:ea typeface="微软雅黑" panose="020B0503020204020204" pitchFamily="34" charset="-122"/>
                </a:rPr>
                <a:t>俄共远东局派人来华考察</a:t>
              </a:r>
              <a:endParaRPr lang="zh-CN" altLang="en-US" sz="2135" b="1" dirty="0">
                <a:solidFill>
                  <a:srgbClr val="C00000"/>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55289" y="2591552"/>
              <a:ext cx="576000" cy="576000"/>
              <a:chOff x="467640" y="1535942"/>
              <a:chExt cx="576000" cy="576000"/>
            </a:xfrm>
          </p:grpSpPr>
          <p:sp>
            <p:nvSpPr>
              <p:cNvPr id="23" name="矩形 22"/>
              <p:cNvSpPr>
                <a:spLocks noChangeAspect="1"/>
              </p:cNvSpPr>
              <p:nvPr/>
            </p:nvSpPr>
            <p:spPr>
              <a:xfrm>
                <a:off x="467640" y="1535942"/>
                <a:ext cx="576000" cy="57600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Freeform 5"/>
              <p:cNvSpPr>
                <a:spLocks noChangeAspect="1"/>
              </p:cNvSpPr>
              <p:nvPr/>
            </p:nvSpPr>
            <p:spPr bwMode="auto">
              <a:xfrm>
                <a:off x="575620" y="1640886"/>
                <a:ext cx="360040" cy="36611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grpSp>
      <p:grpSp>
        <p:nvGrpSpPr>
          <p:cNvPr id="42" name="组合 41"/>
          <p:cNvGrpSpPr/>
          <p:nvPr/>
        </p:nvGrpSpPr>
        <p:grpSpPr>
          <a:xfrm>
            <a:off x="873719" y="4625405"/>
            <a:ext cx="5184448" cy="768000"/>
            <a:chOff x="655289" y="3469054"/>
            <a:chExt cx="3888336" cy="576000"/>
          </a:xfrm>
        </p:grpSpPr>
        <p:sp>
          <p:nvSpPr>
            <p:cNvPr id="25" name="矩形 24"/>
            <p:cNvSpPr>
              <a:spLocks noChangeAspect="1"/>
            </p:cNvSpPr>
            <p:nvPr/>
          </p:nvSpPr>
          <p:spPr>
            <a:xfrm>
              <a:off x="1231289" y="3469054"/>
              <a:ext cx="3312336" cy="576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5" b="1">
                  <a:solidFill>
                    <a:srgbClr val="C00000"/>
                  </a:solidFill>
                  <a:latin typeface="微软雅黑" panose="020B0503020204020204" pitchFamily="34" charset="-122"/>
                  <a:ea typeface="微软雅黑" panose="020B0503020204020204" pitchFamily="34" charset="-122"/>
                </a:rPr>
                <a:t>各地相继成立共产党早期组织</a:t>
              </a:r>
              <a:endParaRPr lang="zh-CN" altLang="en-US" sz="2135" b="1" dirty="0">
                <a:solidFill>
                  <a:srgbClr val="C00000"/>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655289" y="3469054"/>
              <a:ext cx="576000" cy="576000"/>
              <a:chOff x="467640" y="1535942"/>
              <a:chExt cx="576000" cy="576000"/>
            </a:xfrm>
          </p:grpSpPr>
          <p:sp>
            <p:nvSpPr>
              <p:cNvPr id="27" name="矩形 26"/>
              <p:cNvSpPr>
                <a:spLocks noChangeAspect="1"/>
              </p:cNvSpPr>
              <p:nvPr/>
            </p:nvSpPr>
            <p:spPr>
              <a:xfrm>
                <a:off x="467640" y="1535942"/>
                <a:ext cx="576000" cy="57600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Freeform 5"/>
              <p:cNvSpPr>
                <a:spLocks noChangeAspect="1"/>
              </p:cNvSpPr>
              <p:nvPr/>
            </p:nvSpPr>
            <p:spPr bwMode="auto">
              <a:xfrm>
                <a:off x="575620" y="1640886"/>
                <a:ext cx="360040" cy="36611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grpSp>
      <p:grpSp>
        <p:nvGrpSpPr>
          <p:cNvPr id="43" name="组合 42"/>
          <p:cNvGrpSpPr/>
          <p:nvPr/>
        </p:nvGrpSpPr>
        <p:grpSpPr>
          <a:xfrm>
            <a:off x="873719" y="5738423"/>
            <a:ext cx="5184448" cy="768000"/>
            <a:chOff x="655289" y="4303817"/>
            <a:chExt cx="3888336" cy="576000"/>
          </a:xfrm>
        </p:grpSpPr>
        <p:sp>
          <p:nvSpPr>
            <p:cNvPr id="29" name="矩形 28"/>
            <p:cNvSpPr>
              <a:spLocks noChangeAspect="1"/>
            </p:cNvSpPr>
            <p:nvPr/>
          </p:nvSpPr>
          <p:spPr>
            <a:xfrm>
              <a:off x="1231289" y="4303817"/>
              <a:ext cx="3312336" cy="576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5" b="1">
                  <a:solidFill>
                    <a:srgbClr val="C00000"/>
                  </a:solidFill>
                  <a:latin typeface="微软雅黑" panose="020B0503020204020204" pitchFamily="34" charset="-122"/>
                  <a:ea typeface="微软雅黑" panose="020B0503020204020204" pitchFamily="34" charset="-122"/>
                </a:rPr>
                <a:t>党的“一大”标志着中共正式成立</a:t>
              </a:r>
              <a:endParaRPr lang="zh-CN" altLang="en-US" sz="2135" b="1" dirty="0">
                <a:solidFill>
                  <a:srgbClr val="C00000"/>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655289" y="4303817"/>
              <a:ext cx="576000" cy="576000"/>
              <a:chOff x="467640" y="1535942"/>
              <a:chExt cx="576000" cy="576000"/>
            </a:xfrm>
          </p:grpSpPr>
          <p:sp>
            <p:nvSpPr>
              <p:cNvPr id="31" name="矩形 30"/>
              <p:cNvSpPr>
                <a:spLocks noChangeAspect="1"/>
              </p:cNvSpPr>
              <p:nvPr/>
            </p:nvSpPr>
            <p:spPr>
              <a:xfrm>
                <a:off x="467640" y="1535942"/>
                <a:ext cx="576000" cy="57600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Freeform 5"/>
              <p:cNvSpPr>
                <a:spLocks noChangeAspect="1"/>
              </p:cNvSpPr>
              <p:nvPr/>
            </p:nvSpPr>
            <p:spPr bwMode="auto">
              <a:xfrm>
                <a:off x="575620" y="1640886"/>
                <a:ext cx="360040" cy="36611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grpSp>
      <p:sp>
        <p:nvSpPr>
          <p:cNvPr id="33" name="箭头: 燕尾形 32"/>
          <p:cNvSpPr/>
          <p:nvPr/>
        </p:nvSpPr>
        <p:spPr>
          <a:xfrm>
            <a:off x="6138176" y="4799929"/>
            <a:ext cx="512057" cy="418951"/>
          </a:xfrm>
          <a:prstGeom prst="notchedRightArrow">
            <a:avLst>
              <a:gd name="adj1" fmla="val 50000"/>
              <a:gd name="adj2" fmla="val 596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6" name="组合 35"/>
          <p:cNvGrpSpPr/>
          <p:nvPr/>
        </p:nvGrpSpPr>
        <p:grpSpPr>
          <a:xfrm>
            <a:off x="6730241" y="2362358"/>
            <a:ext cx="4584763" cy="4144065"/>
            <a:chOff x="5158071" y="1707654"/>
            <a:chExt cx="3438572" cy="3108049"/>
          </a:xfrm>
        </p:grpSpPr>
        <p:sp>
          <p:nvSpPr>
            <p:cNvPr id="5" name="矩形 4"/>
            <p:cNvSpPr/>
            <p:nvPr/>
          </p:nvSpPr>
          <p:spPr>
            <a:xfrm>
              <a:off x="5300061" y="1817658"/>
              <a:ext cx="3154592" cy="2870642"/>
            </a:xfrm>
            <a:prstGeom prst="rect">
              <a:avLst/>
            </a:prstGeom>
            <a:noFill/>
          </p:spPr>
          <p:txBody>
            <a:bodyPr wrap="square" rtlCol="0">
              <a:spAutoFit/>
            </a:bodyPr>
            <a:lstStyle/>
            <a:p>
              <a:pPr marL="381000" indent="-381000" algn="just">
                <a:buFont typeface="Wingdings" panose="05000000000000000000" pitchFamily="2" charset="2"/>
                <a:buChar char="u"/>
              </a:pPr>
              <a:r>
                <a:rPr lang="zh-CN" altLang="en-US" sz="1865" dirty="0">
                  <a:solidFill>
                    <a:srgbClr val="5F0F05"/>
                  </a:solidFill>
                  <a:latin typeface="微软雅黑" panose="020B0503020204020204" pitchFamily="34" charset="-122"/>
                  <a:ea typeface="微软雅黑" panose="020B0503020204020204" pitchFamily="34" charset="-122"/>
                </a:rPr>
                <a:t>1920年8月，上海共产党发起组建立，成为各地建党活动的联络中心。</a:t>
              </a:r>
              <a:endParaRPr lang="zh-CN" altLang="en-US" sz="1865" dirty="0">
                <a:solidFill>
                  <a:srgbClr val="5F0F05"/>
                </a:solidFill>
                <a:latin typeface="微软雅黑" panose="020B0503020204020204" pitchFamily="34" charset="-122"/>
                <a:ea typeface="微软雅黑" panose="020B0503020204020204" pitchFamily="34" charset="-122"/>
              </a:endParaRPr>
            </a:p>
            <a:p>
              <a:pPr marL="381000" indent="-381000" algn="just">
                <a:buFont typeface="Wingdings" panose="05000000000000000000" pitchFamily="2" charset="2"/>
                <a:buChar char="u"/>
              </a:pPr>
              <a:r>
                <a:rPr lang="zh-CN" altLang="en-US" sz="1865" dirty="0">
                  <a:solidFill>
                    <a:srgbClr val="5F0F05"/>
                  </a:solidFill>
                  <a:latin typeface="微软雅黑" panose="020B0503020204020204" pitchFamily="34" charset="-122"/>
                  <a:ea typeface="微软雅黑" panose="020B0503020204020204" pitchFamily="34" charset="-122"/>
                </a:rPr>
                <a:t>1920年秋，董必武、陈潭秋、包惠僧等成立武汉共产党早期组织。</a:t>
              </a:r>
              <a:endParaRPr lang="zh-CN" altLang="en-US" sz="1865" dirty="0">
                <a:solidFill>
                  <a:srgbClr val="5F0F05"/>
                </a:solidFill>
                <a:latin typeface="微软雅黑" panose="020B0503020204020204" pitchFamily="34" charset="-122"/>
                <a:ea typeface="微软雅黑" panose="020B0503020204020204" pitchFamily="34" charset="-122"/>
              </a:endParaRPr>
            </a:p>
            <a:p>
              <a:pPr marL="381000" indent="-381000" algn="just">
                <a:buFont typeface="Wingdings" panose="05000000000000000000" pitchFamily="2" charset="2"/>
                <a:buChar char="u"/>
              </a:pPr>
              <a:r>
                <a:rPr lang="zh-CN" altLang="en-US" sz="1865" dirty="0">
                  <a:solidFill>
                    <a:srgbClr val="5F0F05"/>
                  </a:solidFill>
                  <a:latin typeface="微软雅黑" panose="020B0503020204020204" pitchFamily="34" charset="-122"/>
                  <a:ea typeface="微软雅黑" panose="020B0503020204020204" pitchFamily="34" charset="-122"/>
                </a:rPr>
                <a:t>同年秋，毛泽东、何叔衡等在湖南组建共产党早期组织。</a:t>
              </a:r>
              <a:endParaRPr lang="en-US" altLang="zh-CN" sz="1865" dirty="0">
                <a:solidFill>
                  <a:srgbClr val="5F0F05"/>
                </a:solidFill>
                <a:latin typeface="微软雅黑" panose="020B0503020204020204" pitchFamily="34" charset="-122"/>
                <a:ea typeface="微软雅黑" panose="020B0503020204020204" pitchFamily="34" charset="-122"/>
              </a:endParaRPr>
            </a:p>
            <a:p>
              <a:pPr marL="381000" indent="-381000" algn="just">
                <a:buFont typeface="Wingdings" panose="05000000000000000000" pitchFamily="2" charset="2"/>
                <a:buChar char="u"/>
              </a:pPr>
              <a:r>
                <a:rPr lang="zh-CN" altLang="en-US" sz="1865" dirty="0">
                  <a:solidFill>
                    <a:srgbClr val="5F0F05"/>
                  </a:solidFill>
                  <a:latin typeface="微软雅黑" panose="020B0503020204020204" pitchFamily="34" charset="-122"/>
                  <a:ea typeface="微软雅黑" panose="020B0503020204020204" pitchFamily="34" charset="-122"/>
                </a:rPr>
                <a:t>王尽美、邓恩铭等在山东建立共产党早期组织。</a:t>
              </a:r>
              <a:endParaRPr lang="zh-CN" altLang="en-US" sz="1865" dirty="0">
                <a:solidFill>
                  <a:srgbClr val="5F0F05"/>
                </a:solidFill>
                <a:latin typeface="微软雅黑" panose="020B0503020204020204" pitchFamily="34" charset="-122"/>
                <a:ea typeface="微软雅黑" panose="020B0503020204020204" pitchFamily="34" charset="-122"/>
              </a:endParaRPr>
            </a:p>
            <a:p>
              <a:pPr marL="381000" indent="-381000" algn="just">
                <a:buFont typeface="Wingdings" panose="05000000000000000000" pitchFamily="2" charset="2"/>
                <a:buChar char="u"/>
              </a:pPr>
              <a:r>
                <a:rPr lang="zh-CN" altLang="en-US" sz="1865" dirty="0">
                  <a:solidFill>
                    <a:srgbClr val="5F0F05"/>
                  </a:solidFill>
                  <a:latin typeface="微软雅黑" panose="020B0503020204020204" pitchFamily="34" charset="-122"/>
                  <a:ea typeface="微软雅黑" panose="020B0503020204020204" pitchFamily="34" charset="-122"/>
                </a:rPr>
                <a:t>同年冬，施存统、周佛海等在日本东京建立旅日共产党早期组织。</a:t>
              </a:r>
              <a:endParaRPr lang="zh-CN" altLang="en-US" sz="1865" dirty="0">
                <a:solidFill>
                  <a:srgbClr val="5F0F05"/>
                </a:solidFill>
                <a:latin typeface="微软雅黑" panose="020B0503020204020204" pitchFamily="34" charset="-122"/>
                <a:ea typeface="微软雅黑" panose="020B0503020204020204" pitchFamily="34" charset="-122"/>
              </a:endParaRPr>
            </a:p>
            <a:p>
              <a:pPr marL="381000" indent="-381000" algn="just">
                <a:buFont typeface="Wingdings" panose="05000000000000000000" pitchFamily="2" charset="2"/>
                <a:buChar char="u"/>
              </a:pPr>
              <a:r>
                <a:rPr lang="zh-CN" altLang="en-US" sz="1865" dirty="0">
                  <a:solidFill>
                    <a:srgbClr val="5F0F05"/>
                  </a:solidFill>
                  <a:latin typeface="微软雅黑" panose="020B0503020204020204" pitchFamily="34" charset="-122"/>
                  <a:ea typeface="微软雅黑" panose="020B0503020204020204" pitchFamily="34" charset="-122"/>
                </a:rPr>
                <a:t>1921年春，广州建立共产党小组；</a:t>
              </a:r>
              <a:endParaRPr lang="zh-CN" altLang="en-US" sz="1865" dirty="0">
                <a:solidFill>
                  <a:srgbClr val="5F0F05"/>
                </a:solidFill>
                <a:latin typeface="微软雅黑" panose="020B0503020204020204" pitchFamily="34" charset="-122"/>
                <a:ea typeface="微软雅黑" panose="020B0503020204020204" pitchFamily="34" charset="-122"/>
              </a:endParaRPr>
            </a:p>
            <a:p>
              <a:pPr marL="381000" indent="-381000" algn="just">
                <a:buFont typeface="Wingdings" panose="05000000000000000000" pitchFamily="2" charset="2"/>
                <a:buChar char="u"/>
              </a:pPr>
              <a:r>
                <a:rPr lang="zh-CN" altLang="en-US" sz="1865" dirty="0">
                  <a:solidFill>
                    <a:srgbClr val="5F0F05"/>
                  </a:solidFill>
                  <a:latin typeface="微软雅黑" panose="020B0503020204020204" pitchFamily="34" charset="-122"/>
                  <a:ea typeface="微软雅黑" panose="020B0503020204020204" pitchFamily="34" charset="-122"/>
                </a:rPr>
                <a:t>同年春，在法国的中国留学生也建立了旅欧共产党小组；</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34" name="矩形 33"/>
            <p:cNvSpPr>
              <a:spLocks noChangeAspect="1"/>
            </p:cNvSpPr>
            <p:nvPr/>
          </p:nvSpPr>
          <p:spPr>
            <a:xfrm>
              <a:off x="5158071" y="1707654"/>
              <a:ext cx="3438572" cy="310804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b="1" dirty="0">
                <a:solidFill>
                  <a:srgbClr val="C00000"/>
                </a:solidFill>
                <a:latin typeface="微软雅黑" panose="020B0503020204020204" pitchFamily="34" charset="-122"/>
                <a:ea typeface="微软雅黑" panose="020B0503020204020204" pitchFamily="34" charset="-122"/>
              </a:endParaRPr>
            </a:p>
          </p:txBody>
        </p:sp>
      </p:grpSp>
      <p:sp>
        <p:nvSpPr>
          <p:cNvPr id="35" name="矩形 34"/>
          <p:cNvSpPr>
            <a:spLocks noChangeAspect="1"/>
          </p:cNvSpPr>
          <p:nvPr/>
        </p:nvSpPr>
        <p:spPr>
          <a:xfrm>
            <a:off x="876996" y="1412777"/>
            <a:ext cx="10438009" cy="698036"/>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FFF8E6"/>
                </a:solidFill>
                <a:latin typeface="微软雅黑" panose="020B0503020204020204" pitchFamily="34" charset="-122"/>
                <a:ea typeface="微软雅黑" panose="020B0503020204020204" pitchFamily="34" charset="-122"/>
              </a:rPr>
              <a:t>中国共产党的成立</a:t>
            </a:r>
            <a:endParaRPr lang="zh-CN" altLang="en-US" sz="3200" b="1" dirty="0">
              <a:solidFill>
                <a:srgbClr val="FFF8E6"/>
              </a:solidFill>
              <a:latin typeface="微软雅黑" panose="020B0503020204020204" pitchFamily="34" charset="-122"/>
              <a:ea typeface="微软雅黑" panose="020B0503020204020204" pitchFamily="34" charset="-122"/>
            </a:endParaRPr>
          </a:p>
        </p:txBody>
      </p:sp>
      <p:sp>
        <p:nvSpPr>
          <p:cNvPr id="37" name="箭头: V 形 36"/>
          <p:cNvSpPr/>
          <p:nvPr/>
        </p:nvSpPr>
        <p:spPr>
          <a:xfrm rot="5400000">
            <a:off x="3815601" y="3172665"/>
            <a:ext cx="144921" cy="1914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8" name="箭头: V 形 37"/>
          <p:cNvSpPr/>
          <p:nvPr/>
        </p:nvSpPr>
        <p:spPr>
          <a:xfrm rot="5400000">
            <a:off x="3815601" y="4328700"/>
            <a:ext cx="144921" cy="1914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9" name="箭头: V 形 38"/>
          <p:cNvSpPr/>
          <p:nvPr/>
        </p:nvSpPr>
        <p:spPr>
          <a:xfrm rot="5400000">
            <a:off x="3815601" y="5426241"/>
            <a:ext cx="144921" cy="1914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4" name="矩形: 圆角 43"/>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45" name="矩形 44"/>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750"/>
                                        <p:tgtEl>
                                          <p:spTgt spid="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750"/>
                                        <p:tgtEl>
                                          <p:spTgt spid="40"/>
                                        </p:tgtEl>
                                      </p:cBhvr>
                                    </p:animEffect>
                                  </p:childTnLst>
                                </p:cTn>
                              </p:par>
                              <p:par>
                                <p:cTn id="12" presetID="64" presetClass="path" presetSubtype="0" decel="20000" fill="hold" nodeType="withEffect">
                                  <p:stCondLst>
                                    <p:cond delay="0"/>
                                  </p:stCondLst>
                                  <p:childTnLst>
                                    <p:animMotion origin="layout" path="M -1.38889E-6 1.35802E-6 L -1.38889E-6 -0.07593 " pathEditMode="relative" rAng="0" ptsTypes="AA">
                                      <p:cBhvr>
                                        <p:cTn id="13" dur="750" spd="-100000" fill="hold"/>
                                        <p:tgtEl>
                                          <p:spTgt spid="40"/>
                                        </p:tgtEl>
                                        <p:attrNameLst>
                                          <p:attrName>ppt_x</p:attrName>
                                          <p:attrName>ppt_y</p:attrName>
                                        </p:attrNameLst>
                                      </p:cBhvr>
                                      <p:rCtr x="0" y="-3796"/>
                                    </p:animMotion>
                                  </p:childTnLst>
                                </p:cTn>
                              </p:par>
                              <p:par>
                                <p:cTn id="14" presetID="10" presetClass="entr" presetSubtype="0" fill="hold" nodeType="withEffect">
                                  <p:stCondLst>
                                    <p:cond delay="15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750"/>
                                        <p:tgtEl>
                                          <p:spTgt spid="41"/>
                                        </p:tgtEl>
                                      </p:cBhvr>
                                    </p:animEffect>
                                  </p:childTnLst>
                                </p:cTn>
                              </p:par>
                              <p:par>
                                <p:cTn id="17" presetID="64" presetClass="path" presetSubtype="0" decel="20000" fill="hold" nodeType="withEffect">
                                  <p:stCondLst>
                                    <p:cond delay="150"/>
                                  </p:stCondLst>
                                  <p:childTnLst>
                                    <p:animMotion origin="layout" path="M -1.38889E-6 1.35802E-6 L -1.38889E-6 -0.07593 " pathEditMode="relative" rAng="0" ptsTypes="AA">
                                      <p:cBhvr>
                                        <p:cTn id="18" dur="750" spd="-100000" fill="hold"/>
                                        <p:tgtEl>
                                          <p:spTgt spid="41"/>
                                        </p:tgtEl>
                                        <p:attrNameLst>
                                          <p:attrName>ppt_x</p:attrName>
                                          <p:attrName>ppt_y</p:attrName>
                                        </p:attrNameLst>
                                      </p:cBhvr>
                                      <p:rCtr x="0" y="-3796"/>
                                    </p:animMotion>
                                  </p:childTnLst>
                                </p:cTn>
                              </p:par>
                              <p:par>
                                <p:cTn id="19" presetID="10" presetClass="entr" presetSubtype="0" fill="hold" nodeType="withEffect">
                                  <p:stCondLst>
                                    <p:cond delay="30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750"/>
                                        <p:tgtEl>
                                          <p:spTgt spid="42"/>
                                        </p:tgtEl>
                                      </p:cBhvr>
                                    </p:animEffect>
                                  </p:childTnLst>
                                </p:cTn>
                              </p:par>
                              <p:par>
                                <p:cTn id="22" presetID="64" presetClass="path" presetSubtype="0" decel="20000" fill="hold" nodeType="withEffect">
                                  <p:stCondLst>
                                    <p:cond delay="300"/>
                                  </p:stCondLst>
                                  <p:childTnLst>
                                    <p:animMotion origin="layout" path="M -1.38889E-6 1.35802E-6 L -1.38889E-6 -0.07593 " pathEditMode="relative" rAng="0" ptsTypes="AA">
                                      <p:cBhvr>
                                        <p:cTn id="23" dur="750" spd="-100000" fill="hold"/>
                                        <p:tgtEl>
                                          <p:spTgt spid="42"/>
                                        </p:tgtEl>
                                        <p:attrNameLst>
                                          <p:attrName>ppt_x</p:attrName>
                                          <p:attrName>ppt_y</p:attrName>
                                        </p:attrNameLst>
                                      </p:cBhvr>
                                      <p:rCtr x="0" y="-3796"/>
                                    </p:animMotion>
                                  </p:childTnLst>
                                </p:cTn>
                              </p:par>
                              <p:par>
                                <p:cTn id="24" presetID="10" presetClass="entr" presetSubtype="0" fill="hold" nodeType="withEffect">
                                  <p:stCondLst>
                                    <p:cond delay="45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750"/>
                                        <p:tgtEl>
                                          <p:spTgt spid="43"/>
                                        </p:tgtEl>
                                      </p:cBhvr>
                                    </p:animEffect>
                                  </p:childTnLst>
                                </p:cTn>
                              </p:par>
                              <p:par>
                                <p:cTn id="27" presetID="64" presetClass="path" presetSubtype="0" decel="20000" fill="hold" nodeType="withEffect">
                                  <p:stCondLst>
                                    <p:cond delay="450"/>
                                  </p:stCondLst>
                                  <p:childTnLst>
                                    <p:animMotion origin="layout" path="M -1.38889E-6 1.35802E-6 L -1.38889E-6 -0.07593 " pathEditMode="relative" rAng="0" ptsTypes="AA">
                                      <p:cBhvr>
                                        <p:cTn id="28" dur="750" spd="-100000" fill="hold"/>
                                        <p:tgtEl>
                                          <p:spTgt spid="43"/>
                                        </p:tgtEl>
                                        <p:attrNameLst>
                                          <p:attrName>ppt_x</p:attrName>
                                          <p:attrName>ppt_y</p:attrName>
                                        </p:attrNameLst>
                                      </p:cBhvr>
                                      <p:rCtr x="0" y="-3796"/>
                                    </p:animMotion>
                                  </p:childTnLst>
                                </p:cTn>
                              </p:par>
                              <p:par>
                                <p:cTn id="29" presetID="10" presetClass="entr" presetSubtype="0" fill="hold" grpId="0" nodeType="withEffect">
                                  <p:stCondLst>
                                    <p:cond delay="75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left)">
                                      <p:cBhvr>
                                        <p:cTn id="41" dur="500"/>
                                        <p:tgtEl>
                                          <p:spTgt spid="33"/>
                                        </p:tgtEl>
                                      </p:cBhvr>
                                    </p:animEffect>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1000"/>
                                        <p:tgtEl>
                                          <p:spTgt spid="36"/>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P spid="38" grpId="0" animBg="1"/>
      <p:bldP spid="39"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referRelativeResize="0"/>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1106631" y="4135375"/>
            <a:ext cx="3360000" cy="2160000"/>
          </a:xfrm>
          <a:prstGeom prst="rect">
            <a:avLst/>
          </a:prstGeom>
          <a:ln>
            <a:solidFill>
              <a:srgbClr val="C00000"/>
            </a:solidFill>
          </a:ln>
        </p:spPr>
      </p:pic>
      <p:pic>
        <p:nvPicPr>
          <p:cNvPr id="6" name="Picture 4" descr="200512515384645"/>
          <p:cNvPicPr preferRelativeResize="0"/>
          <p:nvPr/>
        </p:nvPicPr>
        <p:blipFill rotWithShape="1">
          <a:blip r:embed="rId3" cstate="print">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a:stretch>
            <a:fillRect/>
          </a:stretch>
        </p:blipFill>
        <p:spPr>
          <a:xfrm>
            <a:off x="1103445" y="1587339"/>
            <a:ext cx="3360000" cy="2160000"/>
          </a:xfrm>
          <a:prstGeom prst="rect">
            <a:avLst/>
          </a:prstGeom>
          <a:ln>
            <a:solidFill>
              <a:srgbClr val="C00000"/>
            </a:solidFill>
          </a:ln>
        </p:spPr>
      </p:pic>
      <p:sp>
        <p:nvSpPr>
          <p:cNvPr id="8" name="矩形 7"/>
          <p:cNvSpPr/>
          <p:nvPr/>
        </p:nvSpPr>
        <p:spPr>
          <a:xfrm>
            <a:off x="4847862" y="1587340"/>
            <a:ext cx="2742641" cy="1752073"/>
          </a:xfrm>
          <a:prstGeom prst="rect">
            <a:avLst/>
          </a:prstGeom>
          <a:solidFill>
            <a:srgbClr val="5F0F05"/>
          </a:solidFill>
          <a:ln w="12700">
            <a:solidFill>
              <a:srgbClr val="5F0F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FFF2CD"/>
                </a:solidFill>
                <a:latin typeface="微软雅黑" panose="020B0503020204020204" pitchFamily="34" charset="-122"/>
                <a:ea typeface="微软雅黑" panose="020B0503020204020204" pitchFamily="34" charset="-122"/>
              </a:rPr>
              <a:t>中国共产党第一次全国代表大会</a:t>
            </a:r>
            <a:endParaRPr lang="zh-CN" altLang="en-US" sz="3200" b="1" dirty="0">
              <a:solidFill>
                <a:srgbClr val="FFF2CD"/>
              </a:solidFill>
              <a:latin typeface="微软雅黑" panose="020B0503020204020204" pitchFamily="34" charset="-122"/>
              <a:ea typeface="微软雅黑" panose="020B0503020204020204" pitchFamily="34" charset="-122"/>
            </a:endParaRPr>
          </a:p>
        </p:txBody>
      </p:sp>
      <p:sp>
        <p:nvSpPr>
          <p:cNvPr id="10" name="矩形 9"/>
          <p:cNvSpPr/>
          <p:nvPr/>
        </p:nvSpPr>
        <p:spPr>
          <a:xfrm>
            <a:off x="4847861" y="3747339"/>
            <a:ext cx="6391047" cy="2548036"/>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400" b="1" dirty="0">
                <a:solidFill>
                  <a:srgbClr val="FFF8E6"/>
                </a:solidFill>
                <a:latin typeface="微软雅黑" panose="020B0503020204020204" pitchFamily="34" charset="-122"/>
                <a:ea typeface="微软雅黑" panose="020B0503020204020204" pitchFamily="34" charset="-122"/>
              </a:rPr>
              <a:t>出席代表</a:t>
            </a:r>
            <a:r>
              <a:rPr lang="zh-CN" altLang="en-US" sz="2400" dirty="0">
                <a:solidFill>
                  <a:srgbClr val="FFF8E6"/>
                </a:solidFill>
                <a:latin typeface="微软雅黑" panose="020B0503020204020204" pitchFamily="34" charset="-122"/>
                <a:ea typeface="微软雅黑" panose="020B0503020204020204" pitchFamily="34" charset="-122"/>
              </a:rPr>
              <a:t>：</a:t>
            </a:r>
            <a:r>
              <a:rPr lang="en-US" altLang="zh-CN" sz="1865" dirty="0">
                <a:solidFill>
                  <a:srgbClr val="FFF8E6"/>
                </a:solidFill>
                <a:latin typeface="微软雅黑" panose="020B0503020204020204" pitchFamily="34" charset="-122"/>
                <a:ea typeface="微软雅黑" panose="020B0503020204020204" pitchFamily="34" charset="-122"/>
              </a:rPr>
              <a:t>13</a:t>
            </a:r>
            <a:r>
              <a:rPr lang="zh-CN" altLang="en-US" sz="1865" dirty="0">
                <a:solidFill>
                  <a:srgbClr val="FFF8E6"/>
                </a:solidFill>
                <a:latin typeface="微软雅黑" panose="020B0503020204020204" pitchFamily="34" charset="-122"/>
                <a:ea typeface="微软雅黑" panose="020B0503020204020204" pitchFamily="34" charset="-122"/>
              </a:rPr>
              <a:t>人，上海李达、李汉俊；北京张国焘、刘仁静；长沙毛泽东、何叔衡；武汉董必武、陈潭秋；济南王烬美、邓恩铭；广州陈公博，日本东京周佛海以及陈独秀委派的代表包惠僧（</a:t>
            </a:r>
            <a:r>
              <a:rPr lang="en-US" altLang="zh-CN" sz="1865" dirty="0">
                <a:solidFill>
                  <a:srgbClr val="FFF8E6"/>
                </a:solidFill>
                <a:latin typeface="微软雅黑" panose="020B0503020204020204" pitchFamily="34" charset="-122"/>
                <a:ea typeface="微软雅黑" panose="020B0503020204020204" pitchFamily="34" charset="-122"/>
              </a:rPr>
              <a:t>13</a:t>
            </a:r>
            <a:r>
              <a:rPr lang="zh-CN" altLang="en-US" sz="1865" dirty="0">
                <a:solidFill>
                  <a:srgbClr val="FFF8E6"/>
                </a:solidFill>
                <a:latin typeface="微软雅黑" panose="020B0503020204020204" pitchFamily="34" charset="-122"/>
                <a:ea typeface="微软雅黑" panose="020B0503020204020204" pitchFamily="34" charset="-122"/>
              </a:rPr>
              <a:t>）。共产国际代表马林，尼可尔斯基也出席了大会。代表全国</a:t>
            </a:r>
            <a:r>
              <a:rPr lang="en-US" altLang="zh-CN" sz="1865" dirty="0">
                <a:solidFill>
                  <a:srgbClr val="FFF8E6"/>
                </a:solidFill>
                <a:latin typeface="微软雅黑" panose="020B0503020204020204" pitchFamily="34" charset="-122"/>
                <a:ea typeface="微软雅黑" panose="020B0503020204020204" pitchFamily="34" charset="-122"/>
              </a:rPr>
              <a:t>53</a:t>
            </a:r>
            <a:r>
              <a:rPr lang="zh-CN" altLang="en-US" sz="1865" dirty="0">
                <a:solidFill>
                  <a:srgbClr val="FFF8E6"/>
                </a:solidFill>
                <a:latin typeface="微软雅黑" panose="020B0503020204020204" pitchFamily="34" charset="-122"/>
                <a:ea typeface="微软雅黑" panose="020B0503020204020204" pitchFamily="34" charset="-122"/>
              </a:rPr>
              <a:t>位党员。</a:t>
            </a:r>
            <a:endParaRPr lang="zh-CN" altLang="en-US" sz="2400" dirty="0">
              <a:solidFill>
                <a:srgbClr val="FFF8E6"/>
              </a:solidFill>
              <a:latin typeface="微软雅黑" panose="020B0503020204020204" pitchFamily="34" charset="-122"/>
              <a:ea typeface="微软雅黑" panose="020B0503020204020204" pitchFamily="34" charset="-122"/>
            </a:endParaRPr>
          </a:p>
        </p:txBody>
      </p:sp>
      <p:sp>
        <p:nvSpPr>
          <p:cNvPr id="11" name="矩形 10"/>
          <p:cNvSpPr/>
          <p:nvPr/>
        </p:nvSpPr>
        <p:spPr>
          <a:xfrm>
            <a:off x="7909771" y="1587340"/>
            <a:ext cx="3329136" cy="672075"/>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rgbClr val="FFF8E6"/>
                </a:solidFill>
                <a:latin typeface="微软雅黑" panose="020B0503020204020204" pitchFamily="34" charset="-122"/>
                <a:ea typeface="微软雅黑" panose="020B0503020204020204" pitchFamily="34" charset="-122"/>
              </a:rPr>
              <a:t>时间</a:t>
            </a:r>
            <a:r>
              <a:rPr lang="zh-CN" altLang="en-US" sz="2400" dirty="0">
                <a:solidFill>
                  <a:srgbClr val="FFF8E6"/>
                </a:solidFill>
                <a:latin typeface="微软雅黑" panose="020B0503020204020204" pitchFamily="34" charset="-122"/>
                <a:ea typeface="微软雅黑" panose="020B0503020204020204" pitchFamily="34" charset="-122"/>
              </a:rPr>
              <a:t>：</a:t>
            </a:r>
            <a:r>
              <a:rPr lang="en-US" altLang="zh-CN" sz="1865" dirty="0">
                <a:solidFill>
                  <a:srgbClr val="FFF8E6"/>
                </a:solidFill>
                <a:latin typeface="微软雅黑" panose="020B0503020204020204" pitchFamily="34" charset="-122"/>
                <a:ea typeface="微软雅黑" panose="020B0503020204020204" pitchFamily="34" charset="-122"/>
              </a:rPr>
              <a:t>1921.7.23-7.31</a:t>
            </a:r>
            <a:r>
              <a:rPr lang="zh-CN" altLang="en-US" sz="1865" dirty="0">
                <a:solidFill>
                  <a:srgbClr val="FFF8E6"/>
                </a:solidFill>
                <a:latin typeface="微软雅黑" panose="020B0503020204020204" pitchFamily="34" charset="-122"/>
                <a:ea typeface="微软雅黑" panose="020B0503020204020204" pitchFamily="34" charset="-122"/>
              </a:rPr>
              <a:t>；</a:t>
            </a:r>
            <a:endParaRPr lang="en-US" altLang="zh-CN" sz="1865" dirty="0">
              <a:solidFill>
                <a:srgbClr val="FFF8E6"/>
              </a:solidFill>
              <a:latin typeface="微软雅黑" panose="020B0503020204020204" pitchFamily="34" charset="-122"/>
              <a:ea typeface="微软雅黑" panose="020B0503020204020204" pitchFamily="34" charset="-122"/>
            </a:endParaRPr>
          </a:p>
        </p:txBody>
      </p:sp>
      <p:sp>
        <p:nvSpPr>
          <p:cNvPr id="12" name="矩形 11"/>
          <p:cNvSpPr/>
          <p:nvPr/>
        </p:nvSpPr>
        <p:spPr>
          <a:xfrm>
            <a:off x="7909771" y="2667339"/>
            <a:ext cx="3329136" cy="672075"/>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400" b="1" dirty="0">
                <a:solidFill>
                  <a:srgbClr val="FFF8E6"/>
                </a:solidFill>
                <a:latin typeface="微软雅黑" panose="020B0503020204020204" pitchFamily="34" charset="-122"/>
                <a:ea typeface="微软雅黑" panose="020B0503020204020204" pitchFamily="34" charset="-122"/>
              </a:rPr>
              <a:t>地点：</a:t>
            </a:r>
            <a:r>
              <a:rPr lang="zh-CN" altLang="en-US" sz="1865" dirty="0">
                <a:solidFill>
                  <a:srgbClr val="FFF8E6"/>
                </a:solidFill>
                <a:latin typeface="微软雅黑" panose="020B0503020204020204" pitchFamily="34" charset="-122"/>
                <a:ea typeface="微软雅黑" panose="020B0503020204020204" pitchFamily="34" charset="-122"/>
              </a:rPr>
              <a:t>上海、嘉兴南湖；</a:t>
            </a:r>
            <a:endParaRPr lang="en-US" altLang="zh-CN" sz="2400" dirty="0">
              <a:solidFill>
                <a:srgbClr val="FFF8E6"/>
              </a:solidFill>
              <a:latin typeface="微软雅黑" panose="020B0503020204020204" pitchFamily="34" charset="-122"/>
              <a:ea typeface="微软雅黑" panose="020B0503020204020204" pitchFamily="34" charset="-122"/>
            </a:endParaRPr>
          </a:p>
        </p:txBody>
      </p:sp>
      <p:sp>
        <p:nvSpPr>
          <p:cNvPr id="13" name="矩形: 圆角 12"/>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4" name="矩形 13"/>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31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31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31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31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4" decel="31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ppt_x"/>
                                          </p:val>
                                        </p:tav>
                                        <p:tav tm="100000">
                                          <p:val>
                                            <p:strVal val="#ppt_x"/>
                                          </p:val>
                                        </p:tav>
                                      </p:tavLst>
                                    </p:anim>
                                    <p:anim calcmode="lin" valueType="num">
                                      <p:cBhvr additive="base">
                                        <p:cTn id="24" dur="100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1000"/>
                                        <p:tgtEl>
                                          <p:spTgt spid="1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15412" y="4760144"/>
            <a:ext cx="7488835" cy="1645185"/>
            <a:chOff x="611559" y="3570108"/>
            <a:chExt cx="5616626" cy="1233889"/>
          </a:xfrm>
        </p:grpSpPr>
        <p:sp>
          <p:nvSpPr>
            <p:cNvPr id="10" name="矩形 9"/>
            <p:cNvSpPr/>
            <p:nvPr/>
          </p:nvSpPr>
          <p:spPr>
            <a:xfrm>
              <a:off x="611559" y="3570108"/>
              <a:ext cx="5616626" cy="1233889"/>
            </a:xfrm>
            <a:prstGeom prst="rect">
              <a:avLst/>
            </a:prstGeom>
            <a:solidFill>
              <a:srgbClr val="5F0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p:nvSpPr>
          <p:spPr>
            <a:xfrm>
              <a:off x="619125" y="3771553"/>
              <a:ext cx="5609060" cy="808058"/>
            </a:xfrm>
            <a:prstGeom prst="rect">
              <a:avLst/>
            </a:prstGeom>
            <a:noFill/>
          </p:spPr>
          <p:txBody>
            <a:bodyPr wrap="square">
              <a:spAutoFit/>
            </a:bodyPr>
            <a:lstStyle/>
            <a:p>
              <a:pPr algn="just" eaLnBrk="1"/>
              <a:r>
                <a:rPr lang="zh-CN" altLang="en-US" sz="2665" b="1" dirty="0">
                  <a:solidFill>
                    <a:srgbClr val="FF821B"/>
                  </a:solidFill>
                  <a:latin typeface="微软雅黑" panose="020B0503020204020204" pitchFamily="34" charset="-122"/>
                  <a:ea typeface="微软雅黑" panose="020B0503020204020204" pitchFamily="34" charset="-122"/>
                </a:rPr>
                <a:t>中共一大的召开</a:t>
              </a:r>
              <a:r>
                <a:rPr lang="zh-CN" altLang="en-US" sz="1865" b="1" dirty="0">
                  <a:solidFill>
                    <a:srgbClr val="FF821B"/>
                  </a:solidFill>
                  <a:latin typeface="微软雅黑" panose="020B0503020204020204" pitchFamily="34" charset="-122"/>
                  <a:ea typeface="微软雅黑" panose="020B0503020204020204" pitchFamily="34" charset="-122"/>
                </a:rPr>
                <a:t>，</a:t>
              </a:r>
              <a:r>
                <a:rPr lang="zh-CN" altLang="en-US" sz="1865" dirty="0">
                  <a:solidFill>
                    <a:srgbClr val="FFF8E6"/>
                  </a:solidFill>
                  <a:latin typeface="微软雅黑" panose="020B0503020204020204" pitchFamily="34" charset="-122"/>
                  <a:ea typeface="微软雅黑" panose="020B0503020204020204" pitchFamily="34" charset="-122"/>
                </a:rPr>
                <a:t>标志着中国有了一个完全新式的，以马克思列宁主义为行动指南、以实现共产主义为目标、全国统一的工人阶级政党，自此我国的革命面貌就焕然一新了。 </a:t>
              </a:r>
              <a:endParaRPr lang="zh-CN" altLang="en-US" sz="1865" dirty="0">
                <a:solidFill>
                  <a:srgbClr val="FFF8E6"/>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l="8329" r="12534"/>
          <a:stretch>
            <a:fillRect/>
          </a:stretch>
        </p:blipFill>
        <p:spPr>
          <a:xfrm>
            <a:off x="4655841" y="1892829"/>
            <a:ext cx="3648407" cy="2647811"/>
          </a:xfrm>
          <a:prstGeom prst="rect">
            <a:avLst/>
          </a:prstGeom>
        </p:spPr>
      </p:pic>
      <p:pic>
        <p:nvPicPr>
          <p:cNvPr id="8" name="Picture 2" descr="http://www.gcdy.gov.cn/Article/UploadFiles/201211/20121109163357819.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8319" r="12646"/>
          <a:stretch>
            <a:fillRect/>
          </a:stretch>
        </p:blipFill>
        <p:spPr bwMode="auto">
          <a:xfrm>
            <a:off x="815413" y="1892829"/>
            <a:ext cx="3648407" cy="2647811"/>
          </a:xfrm>
          <a:prstGeom prst="rect">
            <a:avLst/>
          </a:prstGeom>
        </p:spPr>
      </p:pic>
      <p:grpSp>
        <p:nvGrpSpPr>
          <p:cNvPr id="12" name="组合 11"/>
          <p:cNvGrpSpPr/>
          <p:nvPr/>
        </p:nvGrpSpPr>
        <p:grpSpPr>
          <a:xfrm>
            <a:off x="8496269" y="1892829"/>
            <a:ext cx="3084572" cy="4512502"/>
            <a:chOff x="6372201" y="1419622"/>
            <a:chExt cx="2313429" cy="3384376"/>
          </a:xfrm>
        </p:grpSpPr>
        <p:sp>
          <p:nvSpPr>
            <p:cNvPr id="9" name="矩形 8"/>
            <p:cNvSpPr/>
            <p:nvPr/>
          </p:nvSpPr>
          <p:spPr>
            <a:xfrm>
              <a:off x="6372201" y="1419622"/>
              <a:ext cx="2304255" cy="33843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Text Box 6"/>
            <p:cNvSpPr txBox="1"/>
            <p:nvPr/>
          </p:nvSpPr>
          <p:spPr>
            <a:xfrm>
              <a:off x="6372201" y="1572927"/>
              <a:ext cx="2313429" cy="3085412"/>
            </a:xfrm>
            <a:prstGeom prst="rect">
              <a:avLst/>
            </a:prstGeom>
            <a:noFill/>
          </p:spPr>
          <p:txBody>
            <a:bodyPr wrap="square" rtlCol="0">
              <a:spAutoFit/>
            </a:bodyPr>
            <a:lstStyle>
              <a:defPPr>
                <a:defRPr lang="zh-CN"/>
              </a:defPPr>
              <a:lvl1pPr algn="just">
                <a:defRPr sz="2000">
                  <a:solidFill>
                    <a:schemeClr val="tx2"/>
                  </a:solidFill>
                  <a:latin typeface="+mn-ea"/>
                  <a:ea typeface="+mj-ea"/>
                </a:defRPr>
              </a:lvl1pPr>
            </a:lstStyle>
            <a:p>
              <a:pPr eaLnBrk="1"/>
              <a:r>
                <a:rPr lang="zh-CN" altLang="en-US" sz="1865" dirty="0">
                  <a:solidFill>
                    <a:srgbClr val="FFF8E6"/>
                  </a:solidFill>
                  <a:latin typeface="微软雅黑" panose="020B0503020204020204" pitchFamily="34" charset="-122"/>
                  <a:ea typeface="微软雅黑" panose="020B0503020204020204" pitchFamily="34" charset="-122"/>
                </a:rPr>
                <a:t>中共一大会通过的党纲共</a:t>
              </a:r>
              <a:r>
                <a:rPr lang="en-US" altLang="zh-CN" sz="2135" b="1" dirty="0">
                  <a:solidFill>
                    <a:srgbClr val="FF821B"/>
                  </a:solidFill>
                  <a:latin typeface="微软雅黑" panose="020B0503020204020204" pitchFamily="34" charset="-122"/>
                  <a:ea typeface="微软雅黑" panose="020B0503020204020204" pitchFamily="34" charset="-122"/>
                </a:rPr>
                <a:t>15</a:t>
              </a:r>
              <a:r>
                <a:rPr lang="zh-CN" altLang="en-US" sz="2135" b="1" dirty="0">
                  <a:solidFill>
                    <a:srgbClr val="FF821B"/>
                  </a:solidFill>
                  <a:latin typeface="微软雅黑" panose="020B0503020204020204" pitchFamily="34" charset="-122"/>
                  <a:ea typeface="微软雅黑" panose="020B0503020204020204" pitchFamily="34" charset="-122"/>
                </a:rPr>
                <a:t>条</a:t>
              </a:r>
              <a:r>
                <a:rPr lang="zh-CN" altLang="en-US" sz="1865" dirty="0">
                  <a:solidFill>
                    <a:srgbClr val="FFF8E6"/>
                  </a:solidFill>
                  <a:latin typeface="微软雅黑" panose="020B0503020204020204" pitchFamily="34" charset="-122"/>
                  <a:ea typeface="微软雅黑" panose="020B0503020204020204" pitchFamily="34" charset="-122"/>
                </a:rPr>
                <a:t>，吸取了国内党小组党纲并参考了俄、英、美共的纲领，规定了党的奋斗目标、民主集中制的组织原则和党的纪律，大会还通过</a:t>
              </a:r>
              <a:r>
                <a:rPr lang="en-US" altLang="zh-CN" sz="2135" b="1" dirty="0">
                  <a:solidFill>
                    <a:srgbClr val="FF821B"/>
                  </a:solidFill>
                  <a:latin typeface="微软雅黑" panose="020B0503020204020204" pitchFamily="34" charset="-122"/>
                  <a:ea typeface="微软雅黑" panose="020B0503020204020204" pitchFamily="34" charset="-122"/>
                </a:rPr>
                <a:t>《</a:t>
              </a:r>
              <a:r>
                <a:rPr lang="zh-CN" altLang="en-US" sz="2135" b="1" dirty="0">
                  <a:solidFill>
                    <a:srgbClr val="FF821B"/>
                  </a:solidFill>
                  <a:latin typeface="微软雅黑" panose="020B0503020204020204" pitchFamily="34" charset="-122"/>
                  <a:ea typeface="微软雅黑" panose="020B0503020204020204" pitchFamily="34" charset="-122"/>
                </a:rPr>
                <a:t>关于当前实际工作的决议</a:t>
              </a:r>
              <a:r>
                <a:rPr lang="en-US" altLang="zh-CN" sz="2135" b="1" dirty="0">
                  <a:solidFill>
                    <a:srgbClr val="FF821B"/>
                  </a:solidFill>
                  <a:latin typeface="微软雅黑" panose="020B0503020204020204" pitchFamily="34" charset="-122"/>
                  <a:ea typeface="微软雅黑" panose="020B0503020204020204" pitchFamily="34" charset="-122"/>
                </a:rPr>
                <a:t>》</a:t>
              </a:r>
              <a:r>
                <a:rPr lang="zh-CN" altLang="en-US" sz="1865" dirty="0">
                  <a:solidFill>
                    <a:srgbClr val="FFF8E6"/>
                  </a:solidFill>
                  <a:latin typeface="微软雅黑" panose="020B0503020204020204" pitchFamily="34" charset="-122"/>
                  <a:ea typeface="微软雅黑" panose="020B0503020204020204" pitchFamily="34" charset="-122"/>
                </a:rPr>
                <a:t>，确定党成立后的中心任务是组织工人阶级，领导工人运动。</a:t>
              </a:r>
              <a:r>
                <a:rPr lang="zh-CN" altLang="en-US" sz="2135" b="1" dirty="0">
                  <a:solidFill>
                    <a:srgbClr val="FF821B"/>
                  </a:solidFill>
                  <a:latin typeface="微软雅黑" panose="020B0503020204020204" pitchFamily="34" charset="-122"/>
                  <a:ea typeface="微软雅黑" panose="020B0503020204020204" pitchFamily="34" charset="-122"/>
                </a:rPr>
                <a:t>会议选举陈独秀、张国焘、李达组成中央局，陈独秀为中央局书记。</a:t>
              </a:r>
              <a:endParaRPr lang="en-US" altLang="zh-CN" sz="1865" b="1" dirty="0">
                <a:solidFill>
                  <a:srgbClr val="FF821B"/>
                </a:solidFill>
                <a:latin typeface="微软雅黑" panose="020B0503020204020204" pitchFamily="34" charset="-122"/>
                <a:ea typeface="微软雅黑" panose="020B0503020204020204" pitchFamily="34" charset="-122"/>
              </a:endParaRPr>
            </a:p>
          </p:txBody>
        </p:sp>
      </p:grpSp>
      <p:sp>
        <p:nvSpPr>
          <p:cNvPr id="13" name="矩形: 圆角 12"/>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4" name="矩形 13"/>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strVal val="2/3*#ppt_w"/>
                                          </p:val>
                                        </p:tav>
                                        <p:tav tm="100000">
                                          <p:val>
                                            <p:strVal val="#ppt_w"/>
                                          </p:val>
                                        </p:tav>
                                      </p:tavLst>
                                    </p:anim>
                                    <p:anim calcmode="lin" valueType="num">
                                      <p:cBhvr>
                                        <p:cTn id="8" dur="750" fill="hold"/>
                                        <p:tgtEl>
                                          <p:spTgt spid="8"/>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150"/>
                                  </p:stCondLst>
                                  <p:childTnLst>
                                    <p:set>
                                      <p:cBhvr>
                                        <p:cTn id="10" dur="1" fill="hold">
                                          <p:stCondLst>
                                            <p:cond delay="0"/>
                                          </p:stCondLst>
                                        </p:cTn>
                                        <p:tgtEl>
                                          <p:spTgt spid="5"/>
                                        </p:tgtEl>
                                        <p:attrNameLst>
                                          <p:attrName>style.visibility</p:attrName>
                                        </p:attrNameLst>
                                      </p:cBhvr>
                                      <p:to>
                                        <p:strVal val="visible"/>
                                      </p:to>
                                    </p:set>
                                    <p:anim calcmode="lin" valueType="num">
                                      <p:cBhvr>
                                        <p:cTn id="11" dur="750" fill="hold"/>
                                        <p:tgtEl>
                                          <p:spTgt spid="5"/>
                                        </p:tgtEl>
                                        <p:attrNameLst>
                                          <p:attrName>ppt_w</p:attrName>
                                        </p:attrNameLst>
                                      </p:cBhvr>
                                      <p:tavLst>
                                        <p:tav tm="0">
                                          <p:val>
                                            <p:strVal val="2/3*#ppt_w"/>
                                          </p:val>
                                        </p:tav>
                                        <p:tav tm="100000">
                                          <p:val>
                                            <p:strVal val="#ppt_w"/>
                                          </p:val>
                                        </p:tav>
                                      </p:tavLst>
                                    </p:anim>
                                    <p:anim calcmode="lin" valueType="num">
                                      <p:cBhvr>
                                        <p:cTn id="12" dur="750" fill="hold"/>
                                        <p:tgtEl>
                                          <p:spTgt spid="5"/>
                                        </p:tgtEl>
                                        <p:attrNameLst>
                                          <p:attrName>ppt_h</p:attrName>
                                        </p:attrNameLst>
                                      </p:cBhvr>
                                      <p:tavLst>
                                        <p:tav tm="0">
                                          <p:val>
                                            <p:strVal val="2/3*#ppt_h"/>
                                          </p:val>
                                        </p:tav>
                                        <p:tav tm="100000">
                                          <p:val>
                                            <p:strVal val="#ppt_h"/>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10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943019" y="1442425"/>
            <a:ext cx="10721600" cy="1091863"/>
            <a:chOff x="707264" y="1081819"/>
            <a:chExt cx="8041200" cy="818897"/>
          </a:xfrm>
        </p:grpSpPr>
        <p:sp>
          <p:nvSpPr>
            <p:cNvPr id="18" name="矩形 17"/>
            <p:cNvSpPr>
              <a:spLocks noChangeAspect="1"/>
            </p:cNvSpPr>
            <p:nvPr/>
          </p:nvSpPr>
          <p:spPr>
            <a:xfrm>
              <a:off x="707264" y="1081819"/>
              <a:ext cx="8041200" cy="818897"/>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 name="Rectangle 3"/>
            <p:cNvSpPr/>
            <p:nvPr/>
          </p:nvSpPr>
          <p:spPr>
            <a:xfrm>
              <a:off x="803428" y="1198879"/>
              <a:ext cx="7537144" cy="561596"/>
            </a:xfrm>
            <a:prstGeom prst="rect">
              <a:avLst/>
            </a:prstGeom>
            <a:noFill/>
          </p:spPr>
          <p:txBody>
            <a:bodyPr wrap="square" rtlCol="0">
              <a:spAutoFit/>
            </a:bodyPr>
            <a:lstStyle/>
            <a:p>
              <a:pPr algn="ctr" eaLnBrk="1"/>
              <a:r>
                <a:rPr lang="zh-CN" altLang="en-US" sz="2135" b="1" dirty="0">
                  <a:solidFill>
                    <a:srgbClr val="FFF8E6"/>
                  </a:solidFill>
                  <a:latin typeface="微软雅黑" panose="020B0503020204020204" pitchFamily="34" charset="-122"/>
                  <a:ea typeface="微软雅黑" panose="020B0503020204020204" pitchFamily="34" charset="-122"/>
                </a:rPr>
                <a:t>中国共产党的产生是中国社会政治经济发展的必然结果，是近代中国革命的一个转折点，是中国共产主义运动的伟大开端，她的成立具有伟大的历史意义。</a:t>
              </a:r>
              <a:endParaRPr lang="zh-CN" altLang="en-US" sz="2135" b="1" dirty="0">
                <a:solidFill>
                  <a:srgbClr val="FFF8E6"/>
                </a:solidFill>
                <a:latin typeface="微软雅黑" panose="020B0503020204020204" pitchFamily="34" charset="-122"/>
                <a:ea typeface="微软雅黑" panose="020B0503020204020204" pitchFamily="34" charset="-122"/>
              </a:endParaRPr>
            </a:p>
          </p:txBody>
        </p:sp>
      </p:grpSp>
      <p:sp>
        <p:nvSpPr>
          <p:cNvPr id="4" name="Rectangle 3"/>
          <p:cNvSpPr/>
          <p:nvPr/>
        </p:nvSpPr>
        <p:spPr>
          <a:xfrm>
            <a:off x="4619112" y="5431221"/>
            <a:ext cx="7045507" cy="666977"/>
          </a:xfrm>
          <a:prstGeom prst="rect">
            <a:avLst/>
          </a:prstGeom>
          <a:noFill/>
        </p:spPr>
        <p:txBody>
          <a:bodyPr wrap="square" rtlCol="0">
            <a:spAutoFit/>
          </a:bodyPr>
          <a:lstStyle/>
          <a:p>
            <a:r>
              <a:rPr lang="zh-CN" altLang="en-US" sz="1865" b="1" dirty="0">
                <a:solidFill>
                  <a:srgbClr val="C00000"/>
                </a:solidFill>
                <a:latin typeface="微软雅黑" panose="020B0503020204020204" pitchFamily="34" charset="-122"/>
                <a:ea typeface="微软雅黑" panose="020B0503020204020204" pitchFamily="34" charset="-122"/>
              </a:rPr>
              <a:t>最后，</a:t>
            </a:r>
            <a:r>
              <a:rPr lang="zh-CN" altLang="en-US" sz="1865" dirty="0">
                <a:solidFill>
                  <a:srgbClr val="5F0F05"/>
                </a:solidFill>
                <a:latin typeface="微软雅黑" panose="020B0503020204020204" pitchFamily="34" charset="-122"/>
                <a:ea typeface="微软雅黑" panose="020B0503020204020204" pitchFamily="34" charset="-122"/>
              </a:rPr>
              <a:t>有了新的道路和前途。 通过建立人民民主专政，走社会主义和共产主义的道路，中国革命从此进入了一个崭新的时期。</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5" name="Rectangle 3"/>
          <p:cNvSpPr/>
          <p:nvPr/>
        </p:nvSpPr>
        <p:spPr>
          <a:xfrm>
            <a:off x="4619112" y="2756925"/>
            <a:ext cx="7045507" cy="666977"/>
          </a:xfrm>
          <a:prstGeom prst="rect">
            <a:avLst/>
          </a:prstGeom>
          <a:noFill/>
        </p:spPr>
        <p:txBody>
          <a:bodyPr wrap="square" rtlCol="0">
            <a:spAutoFit/>
          </a:bodyPr>
          <a:lstStyle/>
          <a:p>
            <a:r>
              <a:rPr lang="zh-CN" altLang="en-US" sz="1865" b="1" dirty="0">
                <a:solidFill>
                  <a:srgbClr val="C00000"/>
                </a:solidFill>
                <a:latin typeface="微软雅黑" panose="020B0503020204020204" pitchFamily="34" charset="-122"/>
                <a:ea typeface="微软雅黑" panose="020B0503020204020204" pitchFamily="34" charset="-122"/>
              </a:rPr>
              <a:t>首先，</a:t>
            </a:r>
            <a:r>
              <a:rPr lang="zh-CN" altLang="en-US" sz="1865" dirty="0">
                <a:solidFill>
                  <a:srgbClr val="5F0F05"/>
                </a:solidFill>
                <a:latin typeface="微软雅黑" panose="020B0503020204020204" pitchFamily="34" charset="-122"/>
                <a:ea typeface="微软雅黑" panose="020B0503020204020204" pitchFamily="34" charset="-122"/>
              </a:rPr>
              <a:t>中国革命从此有了一个新的领导力量和领导核心。中国革命不再由资产阶级领导，而是无产阶级及其政党来领导了。</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6" name="Rectangle 3"/>
          <p:cNvSpPr/>
          <p:nvPr/>
        </p:nvSpPr>
        <p:spPr>
          <a:xfrm>
            <a:off x="4619112" y="3648357"/>
            <a:ext cx="7045507" cy="666977"/>
          </a:xfrm>
          <a:prstGeom prst="rect">
            <a:avLst/>
          </a:prstGeom>
          <a:noFill/>
        </p:spPr>
        <p:txBody>
          <a:bodyPr wrap="square" rtlCol="0">
            <a:spAutoFit/>
          </a:bodyPr>
          <a:lstStyle/>
          <a:p>
            <a:r>
              <a:rPr lang="zh-CN" altLang="en-US" sz="1865" b="1" dirty="0">
                <a:solidFill>
                  <a:srgbClr val="C00000"/>
                </a:solidFill>
                <a:latin typeface="微软雅黑" panose="020B0503020204020204" pitchFamily="34" charset="-122"/>
                <a:ea typeface="微软雅黑" panose="020B0503020204020204" pitchFamily="34" charset="-122"/>
              </a:rPr>
              <a:t>其次，</a:t>
            </a:r>
            <a:r>
              <a:rPr lang="zh-CN" altLang="en-US" sz="1865" dirty="0">
                <a:solidFill>
                  <a:srgbClr val="5F0F05"/>
                </a:solidFill>
                <a:latin typeface="微软雅黑" panose="020B0503020204020204" pitchFamily="34" charset="-122"/>
                <a:ea typeface="微软雅黑" panose="020B0503020204020204" pitchFamily="34" charset="-122"/>
              </a:rPr>
              <a:t>有了新的指导思想和新的革命纲领。有了马克思马克思主义这个锐利的思想武器，有了明确的奋斗目标。</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7" name="Rectangle 3"/>
          <p:cNvSpPr/>
          <p:nvPr/>
        </p:nvSpPr>
        <p:spPr>
          <a:xfrm>
            <a:off x="4619112" y="4539790"/>
            <a:ext cx="7045507" cy="666977"/>
          </a:xfrm>
          <a:prstGeom prst="rect">
            <a:avLst/>
          </a:prstGeom>
          <a:noFill/>
        </p:spPr>
        <p:txBody>
          <a:bodyPr wrap="square" rtlCol="0">
            <a:spAutoFit/>
          </a:bodyPr>
          <a:lstStyle/>
          <a:p>
            <a:r>
              <a:rPr lang="zh-CN" altLang="en-US" sz="1865" b="1" dirty="0">
                <a:solidFill>
                  <a:srgbClr val="C00000"/>
                </a:solidFill>
                <a:latin typeface="微软雅黑" panose="020B0503020204020204" pitchFamily="34" charset="-122"/>
                <a:ea typeface="微软雅黑" panose="020B0503020204020204" pitchFamily="34" charset="-122"/>
              </a:rPr>
              <a:t>再次，</a:t>
            </a:r>
            <a:r>
              <a:rPr lang="zh-CN" altLang="en-US" sz="1865" dirty="0">
                <a:solidFill>
                  <a:srgbClr val="5F0F05"/>
                </a:solidFill>
                <a:latin typeface="微软雅黑" panose="020B0503020204020204" pitchFamily="34" charset="-122"/>
                <a:ea typeface="微软雅黑" panose="020B0503020204020204" pitchFamily="34" charset="-122"/>
              </a:rPr>
              <a:t>有了发动群众的好方法。有了在中国共产党领导下的联合一切革命人民的战略和策略。</a:t>
            </a:r>
            <a:endParaRPr lang="zh-CN" altLang="en-US" sz="1865" dirty="0">
              <a:solidFill>
                <a:srgbClr val="5F0F05"/>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943019" y="2756925"/>
            <a:ext cx="2651570" cy="3328779"/>
            <a:chOff x="707264" y="2067694"/>
            <a:chExt cx="1988678" cy="2496584"/>
          </a:xfrm>
        </p:grpSpPr>
        <p:sp>
          <p:nvSpPr>
            <p:cNvPr id="12" name="矩形 11"/>
            <p:cNvSpPr>
              <a:spLocks noChangeAspect="1"/>
            </p:cNvSpPr>
            <p:nvPr/>
          </p:nvSpPr>
          <p:spPr>
            <a:xfrm>
              <a:off x="707264" y="2067694"/>
              <a:ext cx="1988678" cy="2496584"/>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3" name="Freeform 5"/>
            <p:cNvSpPr>
              <a:spLocks noChangeAspect="1"/>
            </p:cNvSpPr>
            <p:nvPr/>
          </p:nvSpPr>
          <p:spPr bwMode="auto">
            <a:xfrm>
              <a:off x="1227381" y="2302012"/>
              <a:ext cx="948444" cy="964437"/>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dirty="0"/>
            </a:p>
          </p:txBody>
        </p:sp>
        <p:sp>
          <p:nvSpPr>
            <p:cNvPr id="8" name="文本框 7"/>
            <p:cNvSpPr txBox="1"/>
            <p:nvPr/>
          </p:nvSpPr>
          <p:spPr>
            <a:xfrm>
              <a:off x="929561" y="3500767"/>
              <a:ext cx="1551146" cy="407756"/>
            </a:xfrm>
            <a:prstGeom prst="rect">
              <a:avLst/>
            </a:prstGeom>
            <a:noFill/>
          </p:spPr>
          <p:txBody>
            <a:bodyPr wrap="none" rtlCol="0">
              <a:spAutoFit/>
            </a:bodyPr>
            <a:lstStyle/>
            <a:p>
              <a:pPr algn="ctr"/>
              <a:r>
                <a:rPr lang="zh-CN" altLang="en-US" sz="2935" b="1" dirty="0">
                  <a:solidFill>
                    <a:srgbClr val="FFF8E6"/>
                  </a:solidFill>
                  <a:latin typeface="微软雅黑" panose="020B0503020204020204" pitchFamily="34" charset="-122"/>
                  <a:ea typeface="微软雅黑" panose="020B0503020204020204" pitchFamily="34" charset="-122"/>
                </a:rPr>
                <a:t>中共一大的</a:t>
              </a:r>
              <a:endParaRPr lang="en-US" altLang="zh-CN" sz="2935" b="1" dirty="0">
                <a:solidFill>
                  <a:srgbClr val="FFF8E6"/>
                </a:solidFill>
                <a:latin typeface="微软雅黑" panose="020B0503020204020204" pitchFamily="34" charset="-122"/>
                <a:ea typeface="微软雅黑" panose="020B0503020204020204" pitchFamily="34" charset="-122"/>
              </a:endParaRPr>
            </a:p>
          </p:txBody>
        </p:sp>
        <p:sp>
          <p:nvSpPr>
            <p:cNvPr id="9" name="矩形 8"/>
            <p:cNvSpPr/>
            <p:nvPr/>
          </p:nvSpPr>
          <p:spPr>
            <a:xfrm>
              <a:off x="916939" y="3840508"/>
              <a:ext cx="1576393" cy="500089"/>
            </a:xfrm>
            <a:prstGeom prst="rect">
              <a:avLst/>
            </a:prstGeom>
          </p:spPr>
          <p:txBody>
            <a:bodyPr wrap="none">
              <a:spAutoFit/>
            </a:bodyP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伟大意义</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3809649" y="2756925"/>
            <a:ext cx="672000" cy="672000"/>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5" name="矩形 14"/>
          <p:cNvSpPr/>
          <p:nvPr/>
        </p:nvSpPr>
        <p:spPr>
          <a:xfrm>
            <a:off x="3809649" y="5413704"/>
            <a:ext cx="672000" cy="672000"/>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16" name="矩形 15"/>
          <p:cNvSpPr/>
          <p:nvPr/>
        </p:nvSpPr>
        <p:spPr>
          <a:xfrm>
            <a:off x="3809649" y="4529169"/>
            <a:ext cx="672000" cy="672000"/>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17" name="矩形 16"/>
          <p:cNvSpPr/>
          <p:nvPr/>
        </p:nvSpPr>
        <p:spPr>
          <a:xfrm>
            <a:off x="3809649" y="3644635"/>
            <a:ext cx="672000" cy="672000"/>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21" name="矩形: 圆角 20"/>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22" name="矩形 21"/>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 presetClass="entr" presetSubtype="8" decel="3600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49" presetClass="entr" presetSubtype="0" decel="10000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750" fill="hold"/>
                                        <p:tgtEl>
                                          <p:spTgt spid="14"/>
                                        </p:tgtEl>
                                        <p:attrNameLst>
                                          <p:attrName>ppt_w</p:attrName>
                                        </p:attrNameLst>
                                      </p:cBhvr>
                                      <p:tavLst>
                                        <p:tav tm="0">
                                          <p:val>
                                            <p:fltVal val="0"/>
                                          </p:val>
                                        </p:tav>
                                        <p:tav tm="100000">
                                          <p:val>
                                            <p:strVal val="#ppt_w"/>
                                          </p:val>
                                        </p:tav>
                                      </p:tavLst>
                                    </p:anim>
                                    <p:anim calcmode="lin" valueType="num">
                                      <p:cBhvr>
                                        <p:cTn id="17" dur="750" fill="hold"/>
                                        <p:tgtEl>
                                          <p:spTgt spid="14"/>
                                        </p:tgtEl>
                                        <p:attrNameLst>
                                          <p:attrName>ppt_h</p:attrName>
                                        </p:attrNameLst>
                                      </p:cBhvr>
                                      <p:tavLst>
                                        <p:tav tm="0">
                                          <p:val>
                                            <p:fltVal val="0"/>
                                          </p:val>
                                        </p:tav>
                                        <p:tav tm="100000">
                                          <p:val>
                                            <p:strVal val="#ppt_h"/>
                                          </p:val>
                                        </p:tav>
                                      </p:tavLst>
                                    </p:anim>
                                    <p:anim calcmode="lin" valueType="num">
                                      <p:cBhvr>
                                        <p:cTn id="18" dur="750" fill="hold"/>
                                        <p:tgtEl>
                                          <p:spTgt spid="14"/>
                                        </p:tgtEl>
                                        <p:attrNameLst>
                                          <p:attrName>style.rotation</p:attrName>
                                        </p:attrNameLst>
                                      </p:cBhvr>
                                      <p:tavLst>
                                        <p:tav tm="0">
                                          <p:val>
                                            <p:fltVal val="360"/>
                                          </p:val>
                                        </p:tav>
                                        <p:tav tm="100000">
                                          <p:val>
                                            <p:fltVal val="0"/>
                                          </p:val>
                                        </p:tav>
                                      </p:tavLst>
                                    </p:anim>
                                    <p:animEffect transition="in" filter="fade">
                                      <p:cBhvr>
                                        <p:cTn id="19" dur="750"/>
                                        <p:tgtEl>
                                          <p:spTgt spid="14"/>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750" fill="hold"/>
                                        <p:tgtEl>
                                          <p:spTgt spid="17"/>
                                        </p:tgtEl>
                                        <p:attrNameLst>
                                          <p:attrName>ppt_w</p:attrName>
                                        </p:attrNameLst>
                                      </p:cBhvr>
                                      <p:tavLst>
                                        <p:tav tm="0">
                                          <p:val>
                                            <p:fltVal val="0"/>
                                          </p:val>
                                        </p:tav>
                                        <p:tav tm="100000">
                                          <p:val>
                                            <p:strVal val="#ppt_w"/>
                                          </p:val>
                                        </p:tav>
                                      </p:tavLst>
                                    </p:anim>
                                    <p:anim calcmode="lin" valueType="num">
                                      <p:cBhvr>
                                        <p:cTn id="23" dur="750" fill="hold"/>
                                        <p:tgtEl>
                                          <p:spTgt spid="17"/>
                                        </p:tgtEl>
                                        <p:attrNameLst>
                                          <p:attrName>ppt_h</p:attrName>
                                        </p:attrNameLst>
                                      </p:cBhvr>
                                      <p:tavLst>
                                        <p:tav tm="0">
                                          <p:val>
                                            <p:fltVal val="0"/>
                                          </p:val>
                                        </p:tav>
                                        <p:tav tm="100000">
                                          <p:val>
                                            <p:strVal val="#ppt_h"/>
                                          </p:val>
                                        </p:tav>
                                      </p:tavLst>
                                    </p:anim>
                                    <p:anim calcmode="lin" valueType="num">
                                      <p:cBhvr>
                                        <p:cTn id="24" dur="750" fill="hold"/>
                                        <p:tgtEl>
                                          <p:spTgt spid="17"/>
                                        </p:tgtEl>
                                        <p:attrNameLst>
                                          <p:attrName>style.rotation</p:attrName>
                                        </p:attrNameLst>
                                      </p:cBhvr>
                                      <p:tavLst>
                                        <p:tav tm="0">
                                          <p:val>
                                            <p:fltVal val="360"/>
                                          </p:val>
                                        </p:tav>
                                        <p:tav tm="100000">
                                          <p:val>
                                            <p:fltVal val="0"/>
                                          </p:val>
                                        </p:tav>
                                      </p:tavLst>
                                    </p:anim>
                                    <p:animEffect transition="in" filter="fade">
                                      <p:cBhvr>
                                        <p:cTn id="25" dur="750"/>
                                        <p:tgtEl>
                                          <p:spTgt spid="17"/>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750" fill="hold"/>
                                        <p:tgtEl>
                                          <p:spTgt spid="16"/>
                                        </p:tgtEl>
                                        <p:attrNameLst>
                                          <p:attrName>ppt_w</p:attrName>
                                        </p:attrNameLst>
                                      </p:cBhvr>
                                      <p:tavLst>
                                        <p:tav tm="0">
                                          <p:val>
                                            <p:fltVal val="0"/>
                                          </p:val>
                                        </p:tav>
                                        <p:tav tm="100000">
                                          <p:val>
                                            <p:strVal val="#ppt_w"/>
                                          </p:val>
                                        </p:tav>
                                      </p:tavLst>
                                    </p:anim>
                                    <p:anim calcmode="lin" valueType="num">
                                      <p:cBhvr>
                                        <p:cTn id="29" dur="750" fill="hold"/>
                                        <p:tgtEl>
                                          <p:spTgt spid="16"/>
                                        </p:tgtEl>
                                        <p:attrNameLst>
                                          <p:attrName>ppt_h</p:attrName>
                                        </p:attrNameLst>
                                      </p:cBhvr>
                                      <p:tavLst>
                                        <p:tav tm="0">
                                          <p:val>
                                            <p:fltVal val="0"/>
                                          </p:val>
                                        </p:tav>
                                        <p:tav tm="100000">
                                          <p:val>
                                            <p:strVal val="#ppt_h"/>
                                          </p:val>
                                        </p:tav>
                                      </p:tavLst>
                                    </p:anim>
                                    <p:anim calcmode="lin" valueType="num">
                                      <p:cBhvr>
                                        <p:cTn id="30" dur="750" fill="hold"/>
                                        <p:tgtEl>
                                          <p:spTgt spid="16"/>
                                        </p:tgtEl>
                                        <p:attrNameLst>
                                          <p:attrName>style.rotation</p:attrName>
                                        </p:attrNameLst>
                                      </p:cBhvr>
                                      <p:tavLst>
                                        <p:tav tm="0">
                                          <p:val>
                                            <p:fltVal val="360"/>
                                          </p:val>
                                        </p:tav>
                                        <p:tav tm="100000">
                                          <p:val>
                                            <p:fltVal val="0"/>
                                          </p:val>
                                        </p:tav>
                                      </p:tavLst>
                                    </p:anim>
                                    <p:animEffect transition="in" filter="fade">
                                      <p:cBhvr>
                                        <p:cTn id="31" dur="750"/>
                                        <p:tgtEl>
                                          <p:spTgt spid="16"/>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750" fill="hold"/>
                                        <p:tgtEl>
                                          <p:spTgt spid="15"/>
                                        </p:tgtEl>
                                        <p:attrNameLst>
                                          <p:attrName>ppt_w</p:attrName>
                                        </p:attrNameLst>
                                      </p:cBhvr>
                                      <p:tavLst>
                                        <p:tav tm="0">
                                          <p:val>
                                            <p:fltVal val="0"/>
                                          </p:val>
                                        </p:tav>
                                        <p:tav tm="100000">
                                          <p:val>
                                            <p:strVal val="#ppt_w"/>
                                          </p:val>
                                        </p:tav>
                                      </p:tavLst>
                                    </p:anim>
                                    <p:anim calcmode="lin" valueType="num">
                                      <p:cBhvr>
                                        <p:cTn id="35" dur="750" fill="hold"/>
                                        <p:tgtEl>
                                          <p:spTgt spid="15"/>
                                        </p:tgtEl>
                                        <p:attrNameLst>
                                          <p:attrName>ppt_h</p:attrName>
                                        </p:attrNameLst>
                                      </p:cBhvr>
                                      <p:tavLst>
                                        <p:tav tm="0">
                                          <p:val>
                                            <p:fltVal val="0"/>
                                          </p:val>
                                        </p:tav>
                                        <p:tav tm="100000">
                                          <p:val>
                                            <p:strVal val="#ppt_h"/>
                                          </p:val>
                                        </p:tav>
                                      </p:tavLst>
                                    </p:anim>
                                    <p:anim calcmode="lin" valueType="num">
                                      <p:cBhvr>
                                        <p:cTn id="36" dur="750" fill="hold"/>
                                        <p:tgtEl>
                                          <p:spTgt spid="15"/>
                                        </p:tgtEl>
                                        <p:attrNameLst>
                                          <p:attrName>style.rotation</p:attrName>
                                        </p:attrNameLst>
                                      </p:cBhvr>
                                      <p:tavLst>
                                        <p:tav tm="0">
                                          <p:val>
                                            <p:fltVal val="360"/>
                                          </p:val>
                                        </p:tav>
                                        <p:tav tm="100000">
                                          <p:val>
                                            <p:fltVal val="0"/>
                                          </p:val>
                                        </p:tav>
                                      </p:tavLst>
                                    </p:anim>
                                    <p:animEffect transition="in" filter="fade">
                                      <p:cBhvr>
                                        <p:cTn id="37" dur="750"/>
                                        <p:tgtEl>
                                          <p:spTgt spid="15"/>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1000"/>
                                        <p:tgtEl>
                                          <p:spTgt spid="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1000"/>
                                        <p:tgtEl>
                                          <p:spTgt spid="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1000"/>
                                        <p:tgtEl>
                                          <p:spTgt spid="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1000"/>
                                        <p:tgtEl>
                                          <p:spTgt spid="4"/>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animBg="1"/>
      <p:bldP spid="15" grpId="0" animBg="1"/>
      <p:bldP spid="16" grpId="0" animBg="1"/>
      <p:bldP spid="17"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b="11952"/>
          <a:stretch>
            <a:fillRect/>
          </a:stretch>
        </p:blipFill>
        <p:spPr bwMode="auto">
          <a:xfrm>
            <a:off x="731044" y="2540549"/>
            <a:ext cx="4105176" cy="2214611"/>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3" name="TextBox 6"/>
          <p:cNvSpPr txBox="1"/>
          <p:nvPr/>
        </p:nvSpPr>
        <p:spPr>
          <a:xfrm>
            <a:off x="4932231" y="2539860"/>
            <a:ext cx="6528725" cy="707886"/>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ts val="2400"/>
              </a:lnSpc>
            </a:pPr>
            <a:r>
              <a:rPr lang="zh-CN" altLang="en-US" sz="2135" b="1" dirty="0">
                <a:solidFill>
                  <a:srgbClr val="C00000"/>
                </a:solidFill>
              </a:rPr>
              <a:t>出席代表：</a:t>
            </a:r>
            <a:r>
              <a:rPr lang="zh-CN" altLang="en-US" sz="1865" dirty="0">
                <a:solidFill>
                  <a:srgbClr val="5F0F05"/>
                </a:solidFill>
              </a:rPr>
              <a:t>陈独秀、李达、张国焘、邓中夏、蔡和森、张太雷、向警予、罗章龙等，代表党员</a:t>
            </a:r>
            <a:r>
              <a:rPr lang="en-US" altLang="zh-CN" sz="1865" dirty="0">
                <a:solidFill>
                  <a:srgbClr val="5F0F05"/>
                </a:solidFill>
              </a:rPr>
              <a:t>195</a:t>
            </a:r>
            <a:r>
              <a:rPr lang="zh-CN" altLang="en-US" sz="1865" dirty="0">
                <a:solidFill>
                  <a:srgbClr val="5F0F05"/>
                </a:solidFill>
              </a:rPr>
              <a:t>人。</a:t>
            </a:r>
            <a:endParaRPr lang="zh-CN" altLang="en-US" sz="1865" dirty="0">
              <a:solidFill>
                <a:srgbClr val="5F0F05"/>
              </a:solidFill>
            </a:endParaRPr>
          </a:p>
        </p:txBody>
      </p:sp>
      <p:sp>
        <p:nvSpPr>
          <p:cNvPr id="4" name="TextBox 9"/>
          <p:cNvSpPr txBox="1"/>
          <p:nvPr/>
        </p:nvSpPr>
        <p:spPr>
          <a:xfrm>
            <a:off x="4932231" y="3773015"/>
            <a:ext cx="6528725" cy="132343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ts val="2400"/>
              </a:lnSpc>
            </a:pPr>
            <a:r>
              <a:rPr lang="zh-CN" altLang="en-US" sz="1865" dirty="0">
                <a:solidFill>
                  <a:srgbClr val="5F0F05"/>
                </a:solidFill>
              </a:rPr>
              <a:t>大会规定了党的最高纲领是实现共产主义；最低纲领是打倒军阀，推翻国际帝国主义的压迫，统一中国为真正的民主共和国，大会还指出了工人阶级、农民阶级、小资产阶级和民族资产阶级是民主革命的动力。 </a:t>
            </a:r>
            <a:endParaRPr lang="zh-CN" altLang="en-US" sz="1865" dirty="0">
              <a:solidFill>
                <a:srgbClr val="5F0F05"/>
              </a:solidFill>
            </a:endParaRPr>
          </a:p>
        </p:txBody>
      </p:sp>
      <p:sp>
        <p:nvSpPr>
          <p:cNvPr id="5" name="TextBox 10"/>
          <p:cNvSpPr txBox="1"/>
          <p:nvPr/>
        </p:nvSpPr>
        <p:spPr>
          <a:xfrm>
            <a:off x="4932231" y="5333976"/>
            <a:ext cx="6528725" cy="1015663"/>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ts val="2400"/>
              </a:lnSpc>
            </a:pPr>
            <a:r>
              <a:rPr lang="zh-CN" altLang="en-US" sz="2135" b="1" dirty="0">
                <a:solidFill>
                  <a:srgbClr val="C00000"/>
                </a:solidFill>
              </a:rPr>
              <a:t>历史意义：</a:t>
            </a:r>
            <a:r>
              <a:rPr lang="zh-CN" altLang="en-US" sz="1865" dirty="0">
                <a:solidFill>
                  <a:srgbClr val="5F0F05"/>
                </a:solidFill>
              </a:rPr>
              <a:t>党就在中国近代革命史上第一次明确的提出了彻底反帝反封建的民主革命纲领，为中国各族人民的革命斗争指明了方向，制定了第一部</a:t>
            </a:r>
            <a:r>
              <a:rPr lang="en-US" altLang="zh-CN" sz="2135" b="1" dirty="0">
                <a:solidFill>
                  <a:srgbClr val="C00000"/>
                </a:solidFill>
              </a:rPr>
              <a:t>《</a:t>
            </a:r>
            <a:r>
              <a:rPr lang="zh-CN" altLang="en-US" sz="2135" b="1" dirty="0">
                <a:solidFill>
                  <a:srgbClr val="C00000"/>
                </a:solidFill>
              </a:rPr>
              <a:t>中国共产党章程</a:t>
            </a:r>
            <a:r>
              <a:rPr lang="en-US" altLang="zh-CN" sz="2135" b="1" dirty="0">
                <a:solidFill>
                  <a:srgbClr val="C00000"/>
                </a:solidFill>
              </a:rPr>
              <a:t>》</a:t>
            </a:r>
            <a:r>
              <a:rPr lang="zh-CN" altLang="en-US" sz="2135" dirty="0">
                <a:solidFill>
                  <a:srgbClr val="C00000"/>
                </a:solidFill>
              </a:rPr>
              <a:t>。</a:t>
            </a:r>
            <a:endParaRPr lang="zh-CN" altLang="en-US" sz="1865" b="1" dirty="0">
              <a:solidFill>
                <a:srgbClr val="C00000"/>
              </a:solidFill>
            </a:endParaRPr>
          </a:p>
        </p:txBody>
      </p:sp>
      <p:sp>
        <p:nvSpPr>
          <p:cNvPr id="6" name="TextBox 11"/>
          <p:cNvSpPr txBox="1"/>
          <p:nvPr/>
        </p:nvSpPr>
        <p:spPr>
          <a:xfrm>
            <a:off x="4932231" y="3405523"/>
            <a:ext cx="6528725" cy="40011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ts val="2400"/>
              </a:lnSpc>
            </a:pPr>
            <a:r>
              <a:rPr lang="zh-CN" altLang="en-US" sz="2135" b="1" dirty="0">
                <a:solidFill>
                  <a:srgbClr val="C00000"/>
                </a:solidFill>
              </a:rPr>
              <a:t>中心议题：</a:t>
            </a:r>
            <a:r>
              <a:rPr lang="zh-CN" altLang="en-US" sz="1865" dirty="0">
                <a:solidFill>
                  <a:srgbClr val="5F0F05"/>
                </a:solidFill>
              </a:rPr>
              <a:t>进一步讨论和确定党在民主革命阶段的纲领。</a:t>
            </a:r>
            <a:endParaRPr lang="zh-CN" altLang="en-US" sz="1865" dirty="0">
              <a:solidFill>
                <a:srgbClr val="5F0F05"/>
              </a:solidFill>
            </a:endParaRPr>
          </a:p>
        </p:txBody>
      </p:sp>
      <p:grpSp>
        <p:nvGrpSpPr>
          <p:cNvPr id="11" name="组合 10"/>
          <p:cNvGrpSpPr/>
          <p:nvPr/>
        </p:nvGrpSpPr>
        <p:grpSpPr>
          <a:xfrm>
            <a:off x="731044" y="4940526"/>
            <a:ext cx="4105176" cy="1525567"/>
            <a:chOff x="548283" y="3705393"/>
            <a:chExt cx="3078882" cy="1144175"/>
          </a:xfrm>
        </p:grpSpPr>
        <p:sp>
          <p:nvSpPr>
            <p:cNvPr id="8" name="矩形 7"/>
            <p:cNvSpPr>
              <a:spLocks noChangeAspect="1"/>
            </p:cNvSpPr>
            <p:nvPr/>
          </p:nvSpPr>
          <p:spPr>
            <a:xfrm>
              <a:off x="548283" y="3705393"/>
              <a:ext cx="3078882" cy="1144175"/>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7" name="矩形 6"/>
            <p:cNvSpPr/>
            <p:nvPr/>
          </p:nvSpPr>
          <p:spPr>
            <a:xfrm>
              <a:off x="719572" y="3769648"/>
              <a:ext cx="2736304" cy="992579"/>
            </a:xfrm>
            <a:prstGeom prst="rect">
              <a:avLst/>
            </a:prstGeom>
            <a:noFill/>
          </p:spPr>
          <p:txBody>
            <a:bodyPr wrap="square">
              <a:spAutoFit/>
            </a:bodyPr>
            <a:lstStyle/>
            <a:p>
              <a:pPr>
                <a:lnSpc>
                  <a:spcPts val="2400"/>
                </a:lnSpc>
              </a:pPr>
              <a:r>
                <a:rPr lang="zh-CN" altLang="en-US" sz="1865" b="1" dirty="0">
                  <a:solidFill>
                    <a:srgbClr val="FF821B"/>
                  </a:solidFill>
                  <a:latin typeface="微软雅黑" panose="020B0503020204020204" pitchFamily="34" charset="-122"/>
                  <a:ea typeface="微软雅黑" panose="020B0503020204020204" pitchFamily="34" charset="-122"/>
                </a:rPr>
                <a:t>时间：</a:t>
              </a:r>
              <a:r>
                <a:rPr lang="en-US" altLang="zh-CN" sz="1865" dirty="0">
                  <a:solidFill>
                    <a:srgbClr val="FFF8E6"/>
                  </a:solidFill>
                  <a:latin typeface="微软雅黑" panose="020B0503020204020204" pitchFamily="34" charset="-122"/>
                  <a:ea typeface="微软雅黑" panose="020B0503020204020204" pitchFamily="34" charset="-122"/>
                </a:rPr>
                <a:t>1922.7.16-7.23 </a:t>
              </a:r>
              <a:endParaRPr lang="en-US" altLang="zh-CN" sz="1865" dirty="0">
                <a:solidFill>
                  <a:srgbClr val="FFF8E6"/>
                </a:solidFill>
                <a:latin typeface="微软雅黑" panose="020B0503020204020204" pitchFamily="34" charset="-122"/>
                <a:ea typeface="微软雅黑" panose="020B0503020204020204" pitchFamily="34" charset="-122"/>
              </a:endParaRPr>
            </a:p>
            <a:p>
              <a:pPr>
                <a:lnSpc>
                  <a:spcPts val="2400"/>
                </a:lnSpc>
              </a:pPr>
              <a:r>
                <a:rPr lang="zh-CN" altLang="en-US" sz="1865" b="1" dirty="0">
                  <a:solidFill>
                    <a:srgbClr val="FF821B"/>
                  </a:solidFill>
                  <a:latin typeface="微软雅黑" panose="020B0503020204020204" pitchFamily="34" charset="-122"/>
                  <a:ea typeface="微软雅黑" panose="020B0503020204020204" pitchFamily="34" charset="-122"/>
                </a:rPr>
                <a:t>地点：</a:t>
              </a:r>
              <a:r>
                <a:rPr lang="zh-CN" altLang="en-US" sz="1865" dirty="0">
                  <a:solidFill>
                    <a:srgbClr val="FFF8E6"/>
                  </a:solidFill>
                  <a:latin typeface="微软雅黑" panose="020B0503020204020204" pitchFamily="34" charset="-122"/>
                  <a:ea typeface="微软雅黑" panose="020B0503020204020204" pitchFamily="34" charset="-122"/>
                </a:rPr>
                <a:t>上海南成路辅德里625号</a:t>
              </a:r>
              <a:endParaRPr lang="en-US" altLang="zh-CN" sz="1865" dirty="0">
                <a:solidFill>
                  <a:srgbClr val="FFF8E6"/>
                </a:solidFill>
                <a:latin typeface="微软雅黑" panose="020B0503020204020204" pitchFamily="34" charset="-122"/>
                <a:ea typeface="微软雅黑" panose="020B0503020204020204" pitchFamily="34" charset="-122"/>
              </a:endParaRPr>
            </a:p>
            <a:p>
              <a:pPr>
                <a:lnSpc>
                  <a:spcPts val="2400"/>
                </a:lnSpc>
              </a:pPr>
              <a:r>
                <a:rPr lang="zh-CN" altLang="en-US" sz="1865" dirty="0">
                  <a:solidFill>
                    <a:srgbClr val="FFF8E6"/>
                  </a:solidFill>
                  <a:latin typeface="微软雅黑" panose="020B0503020204020204" pitchFamily="34" charset="-122"/>
                  <a:ea typeface="微软雅黑" panose="020B0503020204020204" pitchFamily="34" charset="-122"/>
                </a:rPr>
                <a:t>（当时为李达寓所，今成都北路7弄30号）</a:t>
              </a:r>
              <a:endParaRPr lang="en-US" altLang="zh-CN" sz="1865" dirty="0">
                <a:solidFill>
                  <a:srgbClr val="FFF8E6"/>
                </a:solidFill>
                <a:latin typeface="微软雅黑" panose="020B0503020204020204" pitchFamily="34" charset="-122"/>
                <a:ea typeface="微软雅黑" panose="020B0503020204020204" pitchFamily="34" charset="-122"/>
              </a:endParaRPr>
            </a:p>
          </p:txBody>
        </p:sp>
      </p:grpSp>
      <p:sp>
        <p:nvSpPr>
          <p:cNvPr id="9" name="矩形 8"/>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a:solidFill>
                  <a:srgbClr val="FFF8E6"/>
                </a:solidFill>
                <a:latin typeface="微软雅黑" panose="020B0503020204020204" pitchFamily="34" charset="-122"/>
                <a:ea typeface="微软雅黑" panose="020B0503020204020204" pitchFamily="34" charset="-122"/>
              </a:rPr>
              <a:t>中国共产党第二次全国代表大会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2" name="矩形: 圆角 11"/>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3" name="矩形 12"/>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750" fill="hold"/>
                                        <p:tgtEl>
                                          <p:spTgt spid="2"/>
                                        </p:tgtEl>
                                        <p:attrNameLst>
                                          <p:attrName>ppt_x</p:attrName>
                                        </p:attrNameLst>
                                      </p:cBhvr>
                                      <p:tavLst>
                                        <p:tav tm="0">
                                          <p:val>
                                            <p:strVal val="0-#ppt_w/2"/>
                                          </p:val>
                                        </p:tav>
                                        <p:tav tm="100000">
                                          <p:val>
                                            <p:strVal val="#ppt_x"/>
                                          </p:val>
                                        </p:tav>
                                      </p:tavLst>
                                    </p:anim>
                                    <p:anim calcmode="lin" valueType="num">
                                      <p:cBhvr additive="base">
                                        <p:cTn id="14" dur="75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0-#ppt_w/2"/>
                                          </p:val>
                                        </p:tav>
                                        <p:tav tm="100000">
                                          <p:val>
                                            <p:strVal val="#ppt_x"/>
                                          </p:val>
                                        </p:tav>
                                      </p:tavLst>
                                    </p:anim>
                                    <p:anim calcmode="lin" valueType="num">
                                      <p:cBhvr additive="base">
                                        <p:cTn id="18" dur="75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l="901" t="1639" b="2030"/>
          <a:stretch>
            <a:fillRect/>
          </a:stretch>
        </p:blipFill>
        <p:spPr>
          <a:xfrm>
            <a:off x="7481344" y="1503327"/>
            <a:ext cx="3744000" cy="2304000"/>
          </a:xfrm>
          <a:prstGeom prst="rect">
            <a:avLst/>
          </a:prstGeom>
        </p:spPr>
      </p:pic>
      <p:sp>
        <p:nvSpPr>
          <p:cNvPr id="3" name="Text Box 8"/>
          <p:cNvSpPr txBox="1"/>
          <p:nvPr/>
        </p:nvSpPr>
        <p:spPr>
          <a:xfrm>
            <a:off x="2159563" y="3993403"/>
            <a:ext cx="9065781" cy="1364348"/>
          </a:xfrm>
          <a:prstGeom prst="rect">
            <a:avLst/>
          </a:prstGeom>
          <a:noFill/>
        </p:spPr>
        <p:txBody>
          <a:bodyPr wrap="square" rtlCol="0">
            <a:spAutoFit/>
          </a:bodyPr>
          <a:lstStyle>
            <a:defPPr>
              <a:defRPr lang="zh-CN"/>
            </a:defPPr>
            <a:lvl1pPr algn="just">
              <a:defRPr sz="2000">
                <a:solidFill>
                  <a:schemeClr val="tx2"/>
                </a:solidFill>
                <a:latin typeface="+mn-ea"/>
                <a:ea typeface="+mj-ea"/>
              </a:defRPr>
            </a:lvl1pPr>
          </a:lstStyle>
          <a:p>
            <a:pPr eaLnBrk="1"/>
            <a:r>
              <a:rPr lang="zh-CN" altLang="en-US" sz="1865" dirty="0">
                <a:solidFill>
                  <a:srgbClr val="5F0F05"/>
                </a:solidFill>
                <a:latin typeface="微软雅黑" panose="020B0503020204020204" pitchFamily="34" charset="-122"/>
                <a:ea typeface="微软雅黑" panose="020B0503020204020204" pitchFamily="34" charset="-122"/>
              </a:rPr>
              <a:t>中国共产党成立后，就把</a:t>
            </a:r>
            <a:r>
              <a:rPr lang="zh-CN" altLang="en-US" sz="2135" b="1" dirty="0">
                <a:solidFill>
                  <a:srgbClr val="C00000"/>
                </a:solidFill>
                <a:latin typeface="微软雅黑" panose="020B0503020204020204" pitchFamily="34" charset="-122"/>
                <a:ea typeface="微软雅黑" panose="020B0503020204020204" pitchFamily="34" charset="-122"/>
              </a:rPr>
              <a:t>领导工人运动作为党的中心工作</a:t>
            </a:r>
            <a:r>
              <a:rPr lang="zh-CN" altLang="en-US" sz="1865" dirty="0">
                <a:solidFill>
                  <a:srgbClr val="5F0F05"/>
                </a:solidFill>
                <a:latin typeface="微软雅黑" panose="020B0503020204020204" pitchFamily="34" charset="-122"/>
                <a:ea typeface="微软雅黑" panose="020B0503020204020204" pitchFamily="34" charset="-122"/>
              </a:rPr>
              <a:t>，并建立了中国劳动组合书记部，在党的领导下，以</a:t>
            </a:r>
            <a:r>
              <a:rPr lang="en-US" altLang="zh-CN" sz="1865" dirty="0">
                <a:solidFill>
                  <a:srgbClr val="5F0F05"/>
                </a:solidFill>
                <a:latin typeface="微软雅黑" panose="020B0503020204020204" pitchFamily="34" charset="-122"/>
                <a:ea typeface="微软雅黑" panose="020B0503020204020204" pitchFamily="34" charset="-122"/>
              </a:rPr>
              <a:t>1922</a:t>
            </a:r>
            <a:r>
              <a:rPr lang="zh-CN" altLang="en-US" sz="1865" dirty="0">
                <a:solidFill>
                  <a:srgbClr val="5F0F05"/>
                </a:solidFill>
                <a:latin typeface="微软雅黑" panose="020B0503020204020204" pitchFamily="34" charset="-122"/>
                <a:ea typeface="微软雅黑" panose="020B0503020204020204" pitchFamily="34" charset="-122"/>
              </a:rPr>
              <a:t>年</a:t>
            </a:r>
            <a:r>
              <a:rPr lang="en-US" altLang="zh-CN" sz="1865" dirty="0">
                <a:solidFill>
                  <a:srgbClr val="5F0F05"/>
                </a:solidFill>
                <a:latin typeface="微软雅黑" panose="020B0503020204020204" pitchFamily="34" charset="-122"/>
                <a:ea typeface="微软雅黑" panose="020B0503020204020204" pitchFamily="34" charset="-122"/>
              </a:rPr>
              <a:t>1</a:t>
            </a:r>
            <a:r>
              <a:rPr lang="zh-CN" altLang="en-US" sz="1865" dirty="0">
                <a:solidFill>
                  <a:srgbClr val="5F0F05"/>
                </a:solidFill>
                <a:latin typeface="微软雅黑" panose="020B0503020204020204" pitchFamily="34" charset="-122"/>
                <a:ea typeface="微软雅黑" panose="020B0503020204020204" pitchFamily="34" charset="-122"/>
              </a:rPr>
              <a:t>月香港海员罢工为起点，掀起了中国工人运动的第一个高潮，在持续</a:t>
            </a:r>
            <a:r>
              <a:rPr lang="zh-CN" altLang="en-US" sz="2135" b="1" dirty="0">
                <a:solidFill>
                  <a:srgbClr val="C00000"/>
                </a:solidFill>
                <a:latin typeface="微软雅黑" panose="020B0503020204020204" pitchFamily="34" charset="-122"/>
                <a:ea typeface="微软雅黑" panose="020B0503020204020204" pitchFamily="34" charset="-122"/>
              </a:rPr>
              <a:t>十三个月</a:t>
            </a:r>
            <a:r>
              <a:rPr lang="zh-CN" altLang="en-US" sz="1865" dirty="0">
                <a:solidFill>
                  <a:srgbClr val="5F0F05"/>
                </a:solidFill>
                <a:latin typeface="微软雅黑" panose="020B0503020204020204" pitchFamily="34" charset="-122"/>
                <a:ea typeface="微软雅黑" panose="020B0503020204020204" pitchFamily="34" charset="-122"/>
              </a:rPr>
              <a:t>，罢工斗争达</a:t>
            </a:r>
            <a:r>
              <a:rPr lang="en-US" altLang="zh-CN" sz="2135" b="1" dirty="0">
                <a:solidFill>
                  <a:srgbClr val="C00000"/>
                </a:solidFill>
                <a:latin typeface="微软雅黑" panose="020B0503020204020204" pitchFamily="34" charset="-122"/>
                <a:ea typeface="微软雅黑" panose="020B0503020204020204" pitchFamily="34" charset="-122"/>
              </a:rPr>
              <a:t>187</a:t>
            </a:r>
            <a:r>
              <a:rPr lang="zh-CN" altLang="en-US" sz="2135" b="1" dirty="0">
                <a:solidFill>
                  <a:srgbClr val="C00000"/>
                </a:solidFill>
                <a:latin typeface="微软雅黑" panose="020B0503020204020204" pitchFamily="34" charset="-122"/>
                <a:ea typeface="微软雅黑" panose="020B0503020204020204" pitchFamily="34" charset="-122"/>
              </a:rPr>
              <a:t>次</a:t>
            </a:r>
            <a:r>
              <a:rPr lang="zh-CN" altLang="en-US" sz="1865" dirty="0">
                <a:solidFill>
                  <a:srgbClr val="5F0F05"/>
                </a:solidFill>
                <a:latin typeface="微软雅黑" panose="020B0503020204020204" pitchFamily="34" charset="-122"/>
                <a:ea typeface="微软雅黑" panose="020B0503020204020204" pitchFamily="34" charset="-122"/>
              </a:rPr>
              <a:t>之多，参加罢工人数</a:t>
            </a:r>
            <a:r>
              <a:rPr lang="en-US" altLang="zh-CN" sz="2135" b="1" dirty="0">
                <a:solidFill>
                  <a:srgbClr val="C00000"/>
                </a:solidFill>
                <a:latin typeface="微软雅黑" panose="020B0503020204020204" pitchFamily="34" charset="-122"/>
                <a:ea typeface="微软雅黑" panose="020B0503020204020204" pitchFamily="34" charset="-122"/>
              </a:rPr>
              <a:t>30</a:t>
            </a:r>
            <a:r>
              <a:rPr lang="zh-CN" altLang="en-US" sz="2135" b="1" dirty="0">
                <a:solidFill>
                  <a:srgbClr val="C00000"/>
                </a:solidFill>
                <a:latin typeface="微软雅黑" panose="020B0503020204020204" pitchFamily="34" charset="-122"/>
                <a:ea typeface="微软雅黑" panose="020B0503020204020204" pitchFamily="34" charset="-122"/>
              </a:rPr>
              <a:t>万人以上</a:t>
            </a:r>
            <a:r>
              <a:rPr lang="zh-CN" altLang="en-US" sz="1865" dirty="0">
                <a:solidFill>
                  <a:srgbClr val="5F0F05"/>
                </a:solidFill>
                <a:latin typeface="微软雅黑" panose="020B0503020204020204" pitchFamily="34" charset="-122"/>
                <a:ea typeface="微软雅黑" panose="020B0503020204020204" pitchFamily="34" charset="-122"/>
              </a:rPr>
              <a:t>，在这期间，各地先后建立</a:t>
            </a:r>
            <a:r>
              <a:rPr lang="en-US" altLang="zh-CN" sz="2135" b="1" dirty="0">
                <a:solidFill>
                  <a:srgbClr val="C00000"/>
                </a:solidFill>
                <a:latin typeface="微软雅黑" panose="020B0503020204020204" pitchFamily="34" charset="-122"/>
                <a:ea typeface="微软雅黑" panose="020B0503020204020204" pitchFamily="34" charset="-122"/>
              </a:rPr>
              <a:t>100</a:t>
            </a:r>
            <a:r>
              <a:rPr lang="zh-CN" altLang="en-US" sz="2135" b="1" dirty="0">
                <a:solidFill>
                  <a:srgbClr val="C00000"/>
                </a:solidFill>
                <a:latin typeface="微软雅黑" panose="020B0503020204020204" pitchFamily="34" charset="-122"/>
                <a:ea typeface="微软雅黑" panose="020B0503020204020204" pitchFamily="34" charset="-122"/>
              </a:rPr>
              <a:t>多个工会</a:t>
            </a:r>
            <a:r>
              <a:rPr lang="zh-CN" altLang="en-US" sz="1865"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4" name="Picture 13" descr="1337"/>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1062667" y="1571354"/>
            <a:ext cx="3744000" cy="2269471"/>
          </a:xfrm>
          <a:prstGeom prst="rect">
            <a:avLst/>
          </a:prstGeom>
        </p:spPr>
      </p:pic>
      <p:sp>
        <p:nvSpPr>
          <p:cNvPr id="5" name="Text Box 8"/>
          <p:cNvSpPr txBox="1"/>
          <p:nvPr/>
        </p:nvSpPr>
        <p:spPr>
          <a:xfrm>
            <a:off x="2159563" y="5541236"/>
            <a:ext cx="9065781" cy="748795"/>
          </a:xfrm>
          <a:prstGeom prst="rect">
            <a:avLst/>
          </a:prstGeom>
          <a:noFill/>
        </p:spPr>
        <p:txBody>
          <a:bodyPr wrap="square" rtlCol="0">
            <a:spAutoFit/>
          </a:bodyPr>
          <a:lstStyle>
            <a:defPPr>
              <a:defRPr lang="zh-CN"/>
            </a:defPPr>
            <a:lvl1pPr algn="just">
              <a:defRPr sz="2000">
                <a:solidFill>
                  <a:schemeClr val="tx2"/>
                </a:solidFill>
                <a:latin typeface="+mn-ea"/>
                <a:ea typeface="+mj-ea"/>
              </a:defRPr>
            </a:lvl1pPr>
          </a:lstStyle>
          <a:p>
            <a:r>
              <a:rPr lang="zh-CN" altLang="en-US" sz="1865" dirty="0">
                <a:solidFill>
                  <a:srgbClr val="5F0F05"/>
                </a:solidFill>
                <a:latin typeface="微软雅黑" panose="020B0503020204020204" pitchFamily="34" charset="-122"/>
                <a:ea typeface="微软雅黑" panose="020B0503020204020204" pitchFamily="34" charset="-122"/>
              </a:rPr>
              <a:t>但工人运动受到了北洋军阀和帝国主义的色结镇压，尤其是震惊中外的</a:t>
            </a:r>
            <a:r>
              <a:rPr lang="zh-CN" altLang="en-US" sz="2135" b="1" dirty="0">
                <a:solidFill>
                  <a:srgbClr val="C00000"/>
                </a:solidFill>
                <a:latin typeface="微软雅黑" panose="020B0503020204020204" pitchFamily="34" charset="-122"/>
                <a:ea typeface="微软雅黑" panose="020B0503020204020204" pitchFamily="34" charset="-122"/>
              </a:rPr>
              <a:t>二七惨案</a:t>
            </a:r>
            <a:r>
              <a:rPr lang="zh-CN" altLang="en-US" sz="1865" dirty="0">
                <a:solidFill>
                  <a:srgbClr val="5F0F05"/>
                </a:solidFill>
                <a:latin typeface="微软雅黑" panose="020B0503020204020204" pitchFamily="34" charset="-122"/>
                <a:ea typeface="微软雅黑" panose="020B0503020204020204" pitchFamily="34" charset="-122"/>
              </a:rPr>
              <a:t>，</a:t>
            </a:r>
            <a:r>
              <a:rPr lang="zh-CN" altLang="en-US" sz="2135" b="1" dirty="0">
                <a:solidFill>
                  <a:srgbClr val="C00000"/>
                </a:solidFill>
                <a:latin typeface="微软雅黑" panose="020B0503020204020204" pitchFamily="34" charset="-122"/>
                <a:ea typeface="微软雅黑" panose="020B0503020204020204" pitchFamily="34" charset="-122"/>
              </a:rPr>
              <a:t>林祥谦、施洋烈士</a:t>
            </a:r>
            <a:r>
              <a:rPr lang="zh-CN" altLang="en-US" sz="1865" dirty="0">
                <a:solidFill>
                  <a:srgbClr val="5F0F05"/>
                </a:solidFill>
                <a:latin typeface="微软雅黑" panose="020B0503020204020204" pitchFamily="34" charset="-122"/>
                <a:ea typeface="微软雅黑" panose="020B0503020204020204" pitchFamily="34" charset="-122"/>
              </a:rPr>
              <a:t>宁死不屈慷慨就义，工人运动也从此</a:t>
            </a:r>
            <a:r>
              <a:rPr lang="zh-CN" altLang="en-US" sz="2135" b="1" dirty="0">
                <a:solidFill>
                  <a:srgbClr val="C00000"/>
                </a:solidFill>
                <a:latin typeface="微软雅黑" panose="020B0503020204020204" pitchFamily="34" charset="-122"/>
                <a:ea typeface="微软雅黑" panose="020B0503020204020204" pitchFamily="34" charset="-122"/>
              </a:rPr>
              <a:t>转入低潮</a:t>
            </a:r>
            <a:r>
              <a:rPr lang="zh-CN" altLang="en-US" sz="1865"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7" name="矩形 6"/>
          <p:cNvSpPr>
            <a:spLocks noChangeAspect="1"/>
          </p:cNvSpPr>
          <p:nvPr/>
        </p:nvSpPr>
        <p:spPr>
          <a:xfrm>
            <a:off x="4991877" y="1503325"/>
            <a:ext cx="2304256" cy="230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solidFill>
                  <a:srgbClr val="FFF8E6"/>
                </a:solidFill>
                <a:latin typeface="微软雅黑" panose="020B0503020204020204" pitchFamily="34" charset="-122"/>
                <a:ea typeface="微软雅黑" panose="020B0503020204020204" pitchFamily="34" charset="-122"/>
              </a:rPr>
              <a:t>中国工人运动的第一次高潮 </a:t>
            </a:r>
            <a:endParaRPr lang="zh-CN" altLang="en-US" sz="3200" b="1" dirty="0">
              <a:solidFill>
                <a:srgbClr val="FFF8E6"/>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062667" y="4071941"/>
            <a:ext cx="1000885" cy="1238176"/>
            <a:chOff x="797000" y="3053956"/>
            <a:chExt cx="750664" cy="928632"/>
          </a:xfrm>
        </p:grpSpPr>
        <p:sp>
          <p:nvSpPr>
            <p:cNvPr id="11" name="矩形 10"/>
            <p:cNvSpPr>
              <a:spLocks noChangeAspect="1"/>
            </p:cNvSpPr>
            <p:nvPr/>
          </p:nvSpPr>
          <p:spPr>
            <a:xfrm>
              <a:off x="797000" y="3053956"/>
              <a:ext cx="750664" cy="9286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FF8E6"/>
                </a:solidFill>
                <a:latin typeface="微软雅黑" panose="020B0503020204020204" pitchFamily="34" charset="-122"/>
                <a:ea typeface="微软雅黑" panose="020B0503020204020204" pitchFamily="34" charset="-122"/>
              </a:endParaRPr>
            </a:p>
          </p:txBody>
        </p:sp>
        <p:sp>
          <p:nvSpPr>
            <p:cNvPr id="9" name="Freeform 5"/>
            <p:cNvSpPr>
              <a:spLocks noChangeAspect="1"/>
            </p:cNvSpPr>
            <p:nvPr/>
          </p:nvSpPr>
          <p:spPr bwMode="auto">
            <a:xfrm>
              <a:off x="971600" y="3293566"/>
              <a:ext cx="401464" cy="408234"/>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8E6"/>
            </a:solidFill>
            <a:ln>
              <a:noFill/>
            </a:ln>
            <a:effectLst/>
          </p:spPr>
          <p:txBody>
            <a:bodyPr vert="horz" wrap="square" lIns="121920" tIns="60960" rIns="121920" bIns="60960" numCol="1" anchor="t" anchorCtr="0" compatLnSpc="1"/>
            <a:lstStyle/>
            <a:p>
              <a:endParaRPr lang="zh-CN" altLang="en-US" sz="2400" dirty="0">
                <a:solidFill>
                  <a:srgbClr val="FFF8E6"/>
                </a:solidFill>
              </a:endParaRPr>
            </a:p>
          </p:txBody>
        </p:sp>
      </p:grpSp>
      <p:grpSp>
        <p:nvGrpSpPr>
          <p:cNvPr id="13" name="组合 12"/>
          <p:cNvGrpSpPr/>
          <p:nvPr/>
        </p:nvGrpSpPr>
        <p:grpSpPr>
          <a:xfrm>
            <a:off x="1062667" y="5541234"/>
            <a:ext cx="1000885" cy="779700"/>
            <a:chOff x="797000" y="4155925"/>
            <a:chExt cx="750664" cy="584775"/>
          </a:xfrm>
        </p:grpSpPr>
        <p:sp>
          <p:nvSpPr>
            <p:cNvPr id="12" name="矩形 11"/>
            <p:cNvSpPr>
              <a:spLocks noChangeAspect="1"/>
            </p:cNvSpPr>
            <p:nvPr/>
          </p:nvSpPr>
          <p:spPr>
            <a:xfrm>
              <a:off x="797000" y="4155925"/>
              <a:ext cx="750664" cy="5847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FF8E6"/>
                </a:solidFill>
                <a:latin typeface="微软雅黑" panose="020B0503020204020204" pitchFamily="34" charset="-122"/>
                <a:ea typeface="微软雅黑" panose="020B0503020204020204" pitchFamily="34" charset="-122"/>
              </a:endParaRPr>
            </a:p>
          </p:txBody>
        </p:sp>
        <p:sp>
          <p:nvSpPr>
            <p:cNvPr id="10" name="Freeform 5"/>
            <p:cNvSpPr>
              <a:spLocks noChangeAspect="1"/>
            </p:cNvSpPr>
            <p:nvPr/>
          </p:nvSpPr>
          <p:spPr bwMode="auto">
            <a:xfrm>
              <a:off x="949896" y="4244195"/>
              <a:ext cx="401464" cy="408234"/>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8E6"/>
            </a:solidFill>
            <a:ln>
              <a:noFill/>
            </a:ln>
            <a:effectLst/>
          </p:spPr>
          <p:txBody>
            <a:bodyPr vert="horz" wrap="square" lIns="121920" tIns="60960" rIns="121920" bIns="60960" numCol="1" anchor="t" anchorCtr="0" compatLnSpc="1"/>
            <a:lstStyle/>
            <a:p>
              <a:endParaRPr lang="zh-CN" altLang="en-US" sz="2400" dirty="0">
                <a:solidFill>
                  <a:srgbClr val="FFF8E6"/>
                </a:solidFill>
              </a:endParaRPr>
            </a:p>
          </p:txBody>
        </p:sp>
      </p:grpSp>
      <p:sp>
        <p:nvSpPr>
          <p:cNvPr id="15" name="矩形: 圆角 14"/>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6" name="矩形 15"/>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1+#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2"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Scale>
                                      <p:cBhvr>
                                        <p:cTn id="20"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4"/>
                                        </p:tgtEl>
                                        <p:attrNameLst>
                                          <p:attrName>ppt_x</p:attrName>
                                          <p:attrName>ppt_y</p:attrName>
                                        </p:attrNameLst>
                                      </p:cBhvr>
                                    </p:animMotion>
                                    <p:animEffect transition="in" filter="fade">
                                      <p:cBhvr>
                                        <p:cTn id="22" dur="1000"/>
                                        <p:tgtEl>
                                          <p:spTgt spid="14"/>
                                        </p:tgtEl>
                                      </p:cBhvr>
                                    </p:animEffect>
                                  </p:childTnLst>
                                </p:cTn>
                              </p:par>
                              <p:par>
                                <p:cTn id="23" presetID="52" presetClass="entr" presetSubtype="0" fill="hold" nodeType="withEffect">
                                  <p:stCondLst>
                                    <p:cond delay="150"/>
                                  </p:stCondLst>
                                  <p:childTnLst>
                                    <p:set>
                                      <p:cBhvr>
                                        <p:cTn id="24" dur="1" fill="hold">
                                          <p:stCondLst>
                                            <p:cond delay="0"/>
                                          </p:stCondLst>
                                        </p:cTn>
                                        <p:tgtEl>
                                          <p:spTgt spid="13"/>
                                        </p:tgtEl>
                                        <p:attrNameLst>
                                          <p:attrName>style.visibility</p:attrName>
                                        </p:attrNameLst>
                                      </p:cBhvr>
                                      <p:to>
                                        <p:strVal val="visible"/>
                                      </p:to>
                                    </p:set>
                                    <p:animScale>
                                      <p:cBhvr>
                                        <p:cTn id="25"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3"/>
                                        </p:tgtEl>
                                        <p:attrNameLst>
                                          <p:attrName>ppt_x</p:attrName>
                                          <p:attrName>ppt_y</p:attrName>
                                        </p:attrNameLst>
                                      </p:cBhvr>
                                    </p:animMotion>
                                    <p:animEffect transition="in" filter="fade">
                                      <p:cBhvr>
                                        <p:cTn id="27" dur="1000"/>
                                        <p:tgtEl>
                                          <p:spTgt spid="13"/>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1000"/>
                                        <p:tgtEl>
                                          <p:spTgt spid="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000"/>
                                        <p:tgtEl>
                                          <p:spTgt spid="5"/>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5106330" y="2514368"/>
            <a:ext cx="3966001" cy="461665"/>
          </a:xfrm>
          <a:prstGeom prst="rect">
            <a:avLst/>
          </a:prstGeom>
          <a:solidFill>
            <a:srgbClr val="C00000"/>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2400" b="1" dirty="0">
                <a:solidFill>
                  <a:srgbClr val="FF821B"/>
                </a:solidFill>
              </a:rPr>
              <a:t>中心议题：</a:t>
            </a:r>
            <a:r>
              <a:rPr lang="zh-CN" altLang="en-US" sz="1865" dirty="0">
                <a:solidFill>
                  <a:srgbClr val="FFF8E6"/>
                </a:solidFill>
              </a:rPr>
              <a:t>国共合作的问题。</a:t>
            </a:r>
            <a:endParaRPr lang="zh-CN" altLang="en-US" sz="1865" dirty="0">
              <a:solidFill>
                <a:srgbClr val="FFF8E6"/>
              </a:solidFill>
            </a:endParaRPr>
          </a:p>
        </p:txBody>
      </p:sp>
      <p:pic>
        <p:nvPicPr>
          <p:cNvPr id="9" name="Picture 4"/>
          <p:cNvPicPr>
            <a:picLocks noChangeAspect="1" noChangeArrowheads="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731044" y="2545752"/>
            <a:ext cx="4135259" cy="2698489"/>
          </a:xfrm>
          <a:prstGeom prst="rect">
            <a:avLst/>
          </a:prstGeom>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731044" y="5432065"/>
            <a:ext cx="4135259" cy="877256"/>
            <a:chOff x="548283" y="4074049"/>
            <a:chExt cx="3101444" cy="657942"/>
          </a:xfrm>
        </p:grpSpPr>
        <p:sp>
          <p:nvSpPr>
            <p:cNvPr id="13" name="矩形 12"/>
            <p:cNvSpPr>
              <a:spLocks noChangeAspect="1"/>
            </p:cNvSpPr>
            <p:nvPr/>
          </p:nvSpPr>
          <p:spPr>
            <a:xfrm>
              <a:off x="548283" y="4074049"/>
              <a:ext cx="3101444" cy="657942"/>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0" name="矩形 9"/>
            <p:cNvSpPr/>
            <p:nvPr/>
          </p:nvSpPr>
          <p:spPr>
            <a:xfrm>
              <a:off x="548283" y="4126021"/>
              <a:ext cx="3101444" cy="530915"/>
            </a:xfrm>
            <a:prstGeom prst="rect">
              <a:avLst/>
            </a:prstGeom>
            <a:noFill/>
          </p:spPr>
          <p:txBody>
            <a:bodyPr wrap="square">
              <a:spAutoFit/>
            </a:bodyPr>
            <a:lstStyle/>
            <a:p>
              <a:pPr algn="ctr">
                <a:lnSpc>
                  <a:spcPts val="2400"/>
                </a:lnSpc>
              </a:pPr>
              <a:r>
                <a:rPr lang="zh-CN" altLang="en-US" sz="2135" b="1" dirty="0">
                  <a:solidFill>
                    <a:srgbClr val="FF821B"/>
                  </a:solidFill>
                  <a:latin typeface="微软雅黑" panose="020B0503020204020204" pitchFamily="34" charset="-122"/>
                  <a:ea typeface="微软雅黑" panose="020B0503020204020204" pitchFamily="34" charset="-122"/>
                </a:rPr>
                <a:t>时间：</a:t>
              </a:r>
              <a:r>
                <a:rPr lang="en-US" altLang="zh-CN" sz="1865" dirty="0">
                  <a:solidFill>
                    <a:srgbClr val="FFF8E6"/>
                  </a:solidFill>
                  <a:latin typeface="微软雅黑" panose="020B0503020204020204" pitchFamily="34" charset="-122"/>
                  <a:ea typeface="微软雅黑" panose="020B0503020204020204" pitchFamily="34" charset="-122"/>
                </a:rPr>
                <a:t>1923.6.12~6.20</a:t>
              </a:r>
              <a:endParaRPr lang="en-US" altLang="zh-CN" sz="1865" dirty="0">
                <a:solidFill>
                  <a:srgbClr val="FFF8E6"/>
                </a:solidFill>
                <a:latin typeface="微软雅黑" panose="020B0503020204020204" pitchFamily="34" charset="-122"/>
                <a:ea typeface="微软雅黑" panose="020B0503020204020204" pitchFamily="34" charset="-122"/>
              </a:endParaRPr>
            </a:p>
            <a:p>
              <a:pPr algn="ctr">
                <a:lnSpc>
                  <a:spcPts val="2400"/>
                </a:lnSpc>
              </a:pPr>
              <a:r>
                <a:rPr lang="zh-CN" altLang="en-US" sz="2135" b="1" dirty="0">
                  <a:solidFill>
                    <a:srgbClr val="FF821B"/>
                  </a:solidFill>
                  <a:latin typeface="微软雅黑" panose="020B0503020204020204" pitchFamily="34" charset="-122"/>
                  <a:ea typeface="微软雅黑" panose="020B0503020204020204" pitchFamily="34" charset="-122"/>
                </a:rPr>
                <a:t>地点：</a:t>
              </a:r>
              <a:r>
                <a:rPr lang="zh-CN" altLang="en-US" sz="1865" dirty="0">
                  <a:solidFill>
                    <a:srgbClr val="FFF8E6"/>
                  </a:solidFill>
                  <a:latin typeface="微软雅黑" panose="020B0503020204020204" pitchFamily="34" charset="-122"/>
                  <a:ea typeface="微软雅黑" panose="020B0503020204020204" pitchFamily="34" charset="-122"/>
                </a:rPr>
                <a:t>广州 </a:t>
              </a:r>
              <a:endParaRPr lang="zh-CN" altLang="en-US" sz="1865" dirty="0">
                <a:solidFill>
                  <a:srgbClr val="FFF8E6"/>
                </a:solidFill>
                <a:latin typeface="微软雅黑" panose="020B0503020204020204" pitchFamily="34" charset="-122"/>
                <a:ea typeface="微软雅黑" panose="020B0503020204020204" pitchFamily="34" charset="-122"/>
              </a:endParaRPr>
            </a:p>
          </p:txBody>
        </p:sp>
      </p:grpSp>
      <p:sp>
        <p:nvSpPr>
          <p:cNvPr id="12" name="矩形 11"/>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中国共产党第三次全国代表大会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5106328" y="3165994"/>
            <a:ext cx="5982227" cy="1895190"/>
            <a:chOff x="3829746" y="2374494"/>
            <a:chExt cx="4486670" cy="1421392"/>
          </a:xfrm>
        </p:grpSpPr>
        <p:sp>
          <p:nvSpPr>
            <p:cNvPr id="14" name="矩形 13"/>
            <p:cNvSpPr>
              <a:spLocks noChangeAspect="1"/>
            </p:cNvSpPr>
            <p:nvPr/>
          </p:nvSpPr>
          <p:spPr>
            <a:xfrm>
              <a:off x="3829746" y="2374494"/>
              <a:ext cx="4486670" cy="1421392"/>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1" name="矩形 10"/>
            <p:cNvSpPr/>
            <p:nvPr/>
          </p:nvSpPr>
          <p:spPr>
            <a:xfrm>
              <a:off x="3876837" y="2500414"/>
              <a:ext cx="4392488" cy="1146709"/>
            </a:xfrm>
            <a:prstGeom prst="rect">
              <a:avLst/>
            </a:prstGeom>
            <a:noFill/>
          </p:spPr>
          <p:txBody>
            <a:bodyPr wrap="square">
              <a:spAutoFit/>
            </a:bodyPr>
            <a:lstStyle/>
            <a:p>
              <a:r>
                <a:rPr lang="zh-CN" altLang="en-US" sz="1865" dirty="0">
                  <a:solidFill>
                    <a:srgbClr val="FFF8E6"/>
                  </a:solidFill>
                  <a:latin typeface="微软雅黑" panose="020B0503020204020204" pitchFamily="34" charset="-122"/>
                  <a:ea typeface="微软雅黑" panose="020B0503020204020204" pitchFamily="34" charset="-122"/>
                </a:rPr>
                <a:t>大会接受共产国际执委会关于在中国实行国共合作的决议，正确地分析了孙中山反对帝国主义和封建军阀的民主主义立场，以及把国民党改造为工人、农民、小资产阶级和资产阶级的民主革命联盟的可能性。党的“三大”关于实行国共合作的政策是正确的。</a:t>
              </a:r>
              <a:endParaRPr lang="zh-CN" altLang="en-US" sz="1865" dirty="0">
                <a:solidFill>
                  <a:srgbClr val="FFF8E6"/>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106325" y="5220360"/>
            <a:ext cx="6354627" cy="1088958"/>
            <a:chOff x="3829744" y="3915271"/>
            <a:chExt cx="4765970" cy="816719"/>
          </a:xfrm>
        </p:grpSpPr>
        <p:sp>
          <p:nvSpPr>
            <p:cNvPr id="15" name="矩形 14"/>
            <p:cNvSpPr>
              <a:spLocks noChangeAspect="1"/>
            </p:cNvSpPr>
            <p:nvPr/>
          </p:nvSpPr>
          <p:spPr>
            <a:xfrm>
              <a:off x="3829745" y="3915271"/>
              <a:ext cx="4765969" cy="81671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4" name="TextBox 10"/>
            <p:cNvSpPr txBox="1"/>
            <p:nvPr/>
          </p:nvSpPr>
          <p:spPr>
            <a:xfrm>
              <a:off x="3829744" y="4031242"/>
              <a:ext cx="4765969" cy="561741"/>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2400" b="1" dirty="0">
                  <a:solidFill>
                    <a:srgbClr val="FF821B"/>
                  </a:solidFill>
                </a:rPr>
                <a:t>历史意义：</a:t>
              </a:r>
              <a:r>
                <a:rPr lang="zh-CN" altLang="en-US" sz="1865" dirty="0">
                  <a:solidFill>
                    <a:srgbClr val="FFF8E6"/>
                  </a:solidFill>
                </a:rPr>
                <a:t>它对于加速中国革命的步伐，促进反帝反封建的人民大革命的高潮，具有重大的意义。 </a:t>
              </a:r>
              <a:endParaRPr lang="zh-CN" altLang="en-US" sz="1865" dirty="0">
                <a:solidFill>
                  <a:srgbClr val="FFF8E6"/>
                </a:solidFill>
              </a:endParaRPr>
            </a:p>
          </p:txBody>
        </p:sp>
      </p:grpSp>
      <p:sp>
        <p:nvSpPr>
          <p:cNvPr id="19" name="矩形: 圆角 1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20" name="矩形 19"/>
          <p:cNvSpPr/>
          <p:nvPr/>
        </p:nvSpPr>
        <p:spPr>
          <a:xfrm>
            <a:off x="1140171" y="377084"/>
            <a:ext cx="6750566" cy="584775"/>
          </a:xfrm>
          <a:prstGeom prst="rect">
            <a:avLst/>
          </a:prstGeom>
        </p:spPr>
        <p:txBody>
          <a:bodyPr wrap="none">
            <a:spAutoFit/>
          </a:bodyPr>
          <a:lstStyle/>
          <a:p>
            <a:r>
              <a:rPr lang="zh-CN" altLang="en-US" sz="3200" dirty="0">
                <a:solidFill>
                  <a:srgbClr val="C00000"/>
                </a:solidFill>
                <a:latin typeface="TypeLand 康熙字典體試用版" pitchFamily="50" charset="-120"/>
                <a:ea typeface="TypeLand 康熙字典體試用版" pitchFamily="50" charset="-120"/>
              </a:rPr>
              <a:t>中国共产党创立及早年革命活动时期</a:t>
            </a:r>
            <a:endParaRPr lang="zh-CN" altLang="en-US" sz="32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750"/>
                                        <p:tgtEl>
                                          <p:spTgt spid="3"/>
                                        </p:tgtEl>
                                      </p:cBhvr>
                                    </p:animEffect>
                                  </p:childTnLst>
                                </p:cTn>
                              </p:par>
                              <p:par>
                                <p:cTn id="25" presetID="22" presetClass="entr" presetSubtype="2" fill="hold" nodeType="withEffect">
                                  <p:stCondLst>
                                    <p:cond delay="50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750"/>
                                        <p:tgtEl>
                                          <p:spTgt spid="17"/>
                                        </p:tgtEl>
                                      </p:cBhvr>
                                    </p:animEffect>
                                  </p:childTnLst>
                                </p:cTn>
                              </p:par>
                              <p:par>
                                <p:cTn id="28" presetID="10" presetClass="entr" presetSubtype="0" fill="hold" nodeType="withEffect">
                                  <p:stCondLst>
                                    <p:cond delay="1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hqprint">
            <a:extLst>
              <a:ext uri="{BEBA8EAE-BF5A-486C-A8C5-ECC9F3942E4B}">
                <a14:imgProps xmlns:a14="http://schemas.microsoft.com/office/drawing/2010/main">
                  <a14:imgLayer r:embed="rId2">
                    <a14:imgEffect>
                      <a14:colorTemperature colorTemp="4200"/>
                    </a14:imgEffect>
                  </a14:imgLayer>
                </a14:imgProps>
              </a:ext>
              <a:ext uri="{28A0092B-C50C-407E-A947-70E740481C1C}">
                <a14:useLocalDpi xmlns:a14="http://schemas.microsoft.com/office/drawing/2010/main" val="0"/>
              </a:ext>
            </a:extLst>
          </a:blip>
          <a:stretch>
            <a:fillRect/>
          </a:stretch>
        </p:blipFill>
        <p:spPr>
          <a:xfrm>
            <a:off x="176047" y="3581400"/>
            <a:ext cx="1562100" cy="3276600"/>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9949" r="29932" b="12291"/>
          <a:stretch>
            <a:fillRect/>
          </a:stretch>
        </p:blipFill>
        <p:spPr>
          <a:xfrm>
            <a:off x="1298992" y="5141929"/>
            <a:ext cx="3186242" cy="1734457"/>
          </a:xfrm>
          <a:prstGeom prst="rect">
            <a:avLst/>
          </a:prstGeom>
        </p:spPr>
      </p:pic>
      <p:grpSp>
        <p:nvGrpSpPr>
          <p:cNvPr id="126" name="组合 125"/>
          <p:cNvGrpSpPr/>
          <p:nvPr/>
        </p:nvGrpSpPr>
        <p:grpSpPr>
          <a:xfrm>
            <a:off x="2042813" y="1701769"/>
            <a:ext cx="2232000" cy="2232000"/>
            <a:chOff x="3851921" y="107991"/>
            <a:chExt cx="1792566" cy="1792567"/>
          </a:xfrm>
        </p:grpSpPr>
        <p:sp>
          <p:nvSpPr>
            <p:cNvPr id="127"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任意多边形 127"/>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 name="直接连接符 4"/>
          <p:cNvCxnSpPr/>
          <p:nvPr/>
        </p:nvCxnSpPr>
        <p:spPr>
          <a:xfrm>
            <a:off x="5246515" y="1976222"/>
            <a:ext cx="61200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169025" y="988171"/>
            <a:ext cx="3323667" cy="830997"/>
            <a:chOff x="5169025" y="988171"/>
            <a:chExt cx="3323667" cy="830997"/>
          </a:xfrm>
        </p:grpSpPr>
        <p:sp>
          <p:nvSpPr>
            <p:cNvPr id="8" name="矩形 7"/>
            <p:cNvSpPr/>
            <p:nvPr/>
          </p:nvSpPr>
          <p:spPr>
            <a:xfrm>
              <a:off x="5169025" y="988171"/>
              <a:ext cx="1447832" cy="830997"/>
            </a:xfrm>
            <a:prstGeom prst="rect">
              <a:avLst/>
            </a:prstGeom>
          </p:spPr>
          <p:txBody>
            <a:bodyPr wrap="none">
              <a:spAutoFit/>
            </a:bodyPr>
            <a:lstStyle/>
            <a:p>
              <a:r>
                <a:rPr lang="zh-CN" altLang="en-US" sz="4800" b="1" dirty="0">
                  <a:solidFill>
                    <a:srgbClr val="C00000"/>
                  </a:solidFill>
                  <a:latin typeface="TypeLand 康熙字典體試用版" pitchFamily="50" charset="-120"/>
                  <a:ea typeface="TypeLand 康熙字典體試用版" pitchFamily="50" charset="-120"/>
                  <a:cs typeface="方正苏新诗柳楷简体-yolan" panose="02000000000000000000" pitchFamily="2" charset="-122"/>
                </a:rPr>
                <a:t>前言</a:t>
              </a:r>
              <a:endParaRPr lang="zh-CN" altLang="en-US" sz="4800" b="1" i="0" dirty="0">
                <a:solidFill>
                  <a:srgbClr val="C00000"/>
                </a:solidFill>
                <a:latin typeface="TypeLand 康熙字典體試用版" pitchFamily="50" charset="-120"/>
                <a:ea typeface="TypeLand 康熙字典體試用版" pitchFamily="50" charset="-120"/>
                <a:cs typeface="方正苏新诗柳楷简体-yolan" panose="02000000000000000000" pitchFamily="2" charset="-122"/>
              </a:endParaRPr>
            </a:p>
          </p:txBody>
        </p:sp>
        <p:sp>
          <p:nvSpPr>
            <p:cNvPr id="13" name="矩形 12"/>
            <p:cNvSpPr/>
            <p:nvPr/>
          </p:nvSpPr>
          <p:spPr>
            <a:xfrm>
              <a:off x="6591209" y="1080505"/>
              <a:ext cx="1901483" cy="646331"/>
            </a:xfrm>
            <a:prstGeom prst="rect">
              <a:avLst/>
            </a:prstGeom>
          </p:spPr>
          <p:txBody>
            <a:bodyPr wrap="none">
              <a:spAutoFit/>
            </a:bodyPr>
            <a:lstStyle/>
            <a:p>
              <a:r>
                <a:rPr lang="en-US" altLang="zh-CN" sz="3600" i="0" dirty="0">
                  <a:solidFill>
                    <a:srgbClr val="C00000"/>
                  </a:solidFill>
                  <a:latin typeface="方正字迹-吕建德行楷简体" panose="02010600010101010101" pitchFamily="2" charset="-122"/>
                  <a:ea typeface="方正字迹-吕建德行楷简体" panose="02010600010101010101" pitchFamily="2" charset="-122"/>
                  <a:cs typeface="方正苏新诗柳楷简体-yolan" panose="02000000000000000000" pitchFamily="2" charset="-122"/>
                </a:rPr>
                <a:t>QIAN YAN</a:t>
              </a:r>
              <a:endParaRPr lang="zh-CN" altLang="en-US" sz="3600" i="0" dirty="0">
                <a:solidFill>
                  <a:srgbClr val="C00000"/>
                </a:solidFill>
                <a:latin typeface="方正字迹-吕建德行楷简体" panose="02010600010101010101" pitchFamily="2" charset="-122"/>
                <a:ea typeface="方正字迹-吕建德行楷简体" panose="02010600010101010101" pitchFamily="2" charset="-122"/>
                <a:cs typeface="方正苏新诗柳楷简体-yolan" panose="02000000000000000000" pitchFamily="2" charset="-122"/>
              </a:endParaRPr>
            </a:p>
          </p:txBody>
        </p:sp>
      </p:grpSp>
      <p:sp>
        <p:nvSpPr>
          <p:cNvPr id="10" name="矩形 9"/>
          <p:cNvSpPr/>
          <p:nvPr/>
        </p:nvSpPr>
        <p:spPr>
          <a:xfrm>
            <a:off x="5169024" y="2193119"/>
            <a:ext cx="6387975" cy="3831818"/>
          </a:xfrm>
          <a:prstGeom prst="rect">
            <a:avLst/>
          </a:prstGeom>
        </p:spPr>
        <p:txBody>
          <a:bodyPr wrap="square">
            <a:spAutoFit/>
          </a:bodyPr>
          <a:lstStyle/>
          <a:p>
            <a:pPr>
              <a:lnSpc>
                <a:spcPct val="150000"/>
              </a:lnSpc>
            </a:pPr>
            <a:r>
              <a:rPr lang="zh-CN" altLang="en-US" dirty="0">
                <a:solidFill>
                  <a:srgbClr val="663300"/>
                </a:solidFill>
                <a:latin typeface="汉仪大宋简" panose="02010609000101010101" pitchFamily="49" charset="-122"/>
                <a:ea typeface="汉仪大宋简" panose="02010609000101010101" pitchFamily="49" charset="-122"/>
              </a:rPr>
              <a:t>    中国共产党在近百年艰辛的奋斗历史中，积累了大量的党建经验、斗争经验、执政经验、社会主义建设的经验等，以及经受挫折失败的教训，是我们宝贵的财富。这些经验是几代中国共产党人的智慧结晶，是我们治党治国的宝贵精神财富。</a:t>
            </a:r>
            <a:endParaRPr lang="zh-CN" altLang="en-US" dirty="0">
              <a:solidFill>
                <a:srgbClr val="663300"/>
              </a:solidFill>
              <a:latin typeface="汉仪大宋简" panose="02010609000101010101" pitchFamily="49" charset="-122"/>
              <a:ea typeface="汉仪大宋简" panose="02010609000101010101" pitchFamily="49" charset="-122"/>
            </a:endParaRPr>
          </a:p>
          <a:p>
            <a:pPr>
              <a:lnSpc>
                <a:spcPct val="150000"/>
              </a:lnSpc>
            </a:pPr>
            <a:r>
              <a:rPr lang="zh-CN" altLang="en-US" dirty="0">
                <a:solidFill>
                  <a:srgbClr val="663300"/>
                </a:solidFill>
                <a:latin typeface="汉仪大宋简" panose="02010609000101010101" pitchFamily="49" charset="-122"/>
                <a:ea typeface="汉仪大宋简" panose="02010609000101010101" pitchFamily="49" charset="-122"/>
              </a:rPr>
              <a:t>    认真学习党史既是一次把握规律、把握未来的理论学习，也是一次坚定信仰、坚定方向的党性教育。通过学习必将增强我们对党的感情认同、理论认同、政治认同。对继承和发扬光荣革命传统、党的优良作风，对提高自己的认识能力和处理实际问题的能力都是十分必要的和有益的。</a:t>
            </a:r>
            <a:endParaRPr lang="zh-CN" altLang="en-US" dirty="0">
              <a:solidFill>
                <a:srgbClr val="663300"/>
              </a:solidFill>
              <a:latin typeface="汉仪大宋简" panose="02010609000101010101" pitchFamily="49" charset="-122"/>
              <a:ea typeface="汉仪大宋简" panose="02010609000101010101" pitchFamily="49" charset="-122"/>
            </a:endParaRPr>
          </a:p>
        </p:txBody>
      </p:sp>
      <p:pic>
        <p:nvPicPr>
          <p:cNvPr id="16" name="图片 15"/>
          <p:cNvPicPr>
            <a:picLocks noChangeAspect="1"/>
          </p:cNvPicPr>
          <p:nvPr/>
        </p:nvPicPr>
        <p:blipFill rotWithShape="1">
          <a:blip r:embed="rId4" cstate="hqprint">
            <a:extLst>
              <a:ext uri="{BEBA8EAE-BF5A-486C-A8C5-ECC9F3942E4B}">
                <a14:imgProps xmlns:a14="http://schemas.microsoft.com/office/drawing/2010/main">
                  <a14:imgLayer r:embed="rId5">
                    <a14:imgEffect>
                      <a14:colorTemperature colorTemp="5355"/>
                    </a14:imgEffect>
                  </a14:imgLayer>
                </a14:imgProps>
              </a:ext>
              <a:ext uri="{28A0092B-C50C-407E-A947-70E740481C1C}">
                <a14:useLocalDpi xmlns:a14="http://schemas.microsoft.com/office/drawing/2010/main" val="0"/>
              </a:ext>
            </a:extLst>
          </a:blip>
          <a:srcRect l="88711" t="-1" r="2489" b="35"/>
          <a:stretch>
            <a:fillRect/>
          </a:stretch>
        </p:blipFill>
        <p:spPr>
          <a:xfrm rot="16200000">
            <a:off x="5698443" y="382829"/>
            <a:ext cx="799436"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sp>
        <p:nvSpPr>
          <p:cNvPr id="20" name="矩形: 圆角 1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42" presetClass="entr" presetSubtype="0" fill="hold"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0-#ppt_w/2"/>
                                          </p:val>
                                        </p:tav>
                                        <p:tav tm="100000">
                                          <p:val>
                                            <p:strVal val="#ppt_x"/>
                                          </p:val>
                                        </p:tav>
                                      </p:tavLst>
                                    </p:anim>
                                    <p:anim calcmode="lin" valueType="num">
                                      <p:cBhvr additive="base">
                                        <p:cTn id="16" dur="750" fill="hold"/>
                                        <p:tgtEl>
                                          <p:spTgt spid="3"/>
                                        </p:tgtEl>
                                        <p:attrNameLst>
                                          <p:attrName>ppt_y</p:attrName>
                                        </p:attrNameLst>
                                      </p:cBhvr>
                                      <p:tavLst>
                                        <p:tav tm="0">
                                          <p:val>
                                            <p:strVal val="#ppt_y"/>
                                          </p:val>
                                        </p:tav>
                                        <p:tav tm="100000">
                                          <p:val>
                                            <p:strVal val="#ppt_y"/>
                                          </p:val>
                                        </p:tav>
                                      </p:tavLst>
                                    </p:anim>
                                  </p:childTnLst>
                                </p:cTn>
                              </p:par>
                              <p:par>
                                <p:cTn id="17" presetID="53" presetClass="entr" presetSubtype="16" fill="hold" nodeType="withEffect">
                                  <p:stCondLst>
                                    <p:cond delay="1000"/>
                                  </p:stCondLst>
                                  <p:childTnLst>
                                    <p:set>
                                      <p:cBhvr>
                                        <p:cTn id="18" dur="1" fill="hold">
                                          <p:stCondLst>
                                            <p:cond delay="0"/>
                                          </p:stCondLst>
                                        </p:cTn>
                                        <p:tgtEl>
                                          <p:spTgt spid="126"/>
                                        </p:tgtEl>
                                        <p:attrNameLst>
                                          <p:attrName>style.visibility</p:attrName>
                                        </p:attrNameLst>
                                      </p:cBhvr>
                                      <p:to>
                                        <p:strVal val="visible"/>
                                      </p:to>
                                    </p:set>
                                    <p:anim calcmode="lin" valueType="num">
                                      <p:cBhvr>
                                        <p:cTn id="19" dur="500" fill="hold"/>
                                        <p:tgtEl>
                                          <p:spTgt spid="126"/>
                                        </p:tgtEl>
                                        <p:attrNameLst>
                                          <p:attrName>ppt_w</p:attrName>
                                        </p:attrNameLst>
                                      </p:cBhvr>
                                      <p:tavLst>
                                        <p:tav tm="0">
                                          <p:val>
                                            <p:fltVal val="0"/>
                                          </p:val>
                                        </p:tav>
                                        <p:tav tm="100000">
                                          <p:val>
                                            <p:strVal val="#ppt_w"/>
                                          </p:val>
                                        </p:tav>
                                      </p:tavLst>
                                    </p:anim>
                                    <p:anim calcmode="lin" valueType="num">
                                      <p:cBhvr>
                                        <p:cTn id="20" dur="500" fill="hold"/>
                                        <p:tgtEl>
                                          <p:spTgt spid="126"/>
                                        </p:tgtEl>
                                        <p:attrNameLst>
                                          <p:attrName>ppt_h</p:attrName>
                                        </p:attrNameLst>
                                      </p:cBhvr>
                                      <p:tavLst>
                                        <p:tav tm="0">
                                          <p:val>
                                            <p:fltVal val="0"/>
                                          </p:val>
                                        </p:tav>
                                        <p:tav tm="100000">
                                          <p:val>
                                            <p:strVal val="#ppt_h"/>
                                          </p:val>
                                        </p:tav>
                                      </p:tavLst>
                                    </p:anim>
                                    <p:animEffect transition="in" filter="fade">
                                      <p:cBhvr>
                                        <p:cTn id="21" dur="500"/>
                                        <p:tgtEl>
                                          <p:spTgt spid="126"/>
                                        </p:tgtEl>
                                      </p:cBhvr>
                                    </p:animEffect>
                                  </p:childTnLst>
                                </p:cTn>
                              </p:par>
                              <p:par>
                                <p:cTn id="22" presetID="26" presetClass="emph" presetSubtype="0" fill="hold" nodeType="withEffect">
                                  <p:stCondLst>
                                    <p:cond delay="1500"/>
                                  </p:stCondLst>
                                  <p:childTnLst>
                                    <p:animEffect transition="out" filter="fade">
                                      <p:cBhvr>
                                        <p:cTn id="23" dur="500" tmFilter="0, 0; .2, .5; .8, .5; 1, 0"/>
                                        <p:tgtEl>
                                          <p:spTgt spid="126"/>
                                        </p:tgtEl>
                                      </p:cBhvr>
                                    </p:animEffect>
                                    <p:animScale>
                                      <p:cBhvr>
                                        <p:cTn id="24" dur="250" autoRev="1" fill="hold"/>
                                        <p:tgtEl>
                                          <p:spTgt spid="126"/>
                                        </p:tgtEl>
                                      </p:cBhvr>
                                      <p:by x="105000" y="105000"/>
                                    </p:animScale>
                                  </p:childTnLst>
                                </p:cTn>
                              </p:par>
                              <p:par>
                                <p:cTn id="25" presetID="22" presetClass="entr" presetSubtype="8" fill="hold" nodeType="withEffect">
                                  <p:stCondLst>
                                    <p:cond delay="200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750"/>
                                        <p:tgtEl>
                                          <p:spTgt spid="6"/>
                                        </p:tgtEl>
                                      </p:cBhvr>
                                    </p:animEffect>
                                  </p:childTnLst>
                                </p:cTn>
                              </p:par>
                              <p:par>
                                <p:cTn id="28" presetID="22" presetClass="entr" presetSubtype="8" fill="hold" nodeType="withEffect">
                                  <p:stCondLst>
                                    <p:cond delay="250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42" presetClass="entr" presetSubtype="0" fill="hold" grpId="0" nodeType="withEffect">
                                  <p:stCondLst>
                                    <p:cond delay="2750"/>
                                  </p:stCondLst>
                                  <p:iterate type="lt">
                                    <p:tmPct val="1554"/>
                                  </p:iterate>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3533" y="324294"/>
            <a:ext cx="258115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3" name="TextBox 7"/>
          <p:cNvSpPr txBox="1"/>
          <p:nvPr/>
        </p:nvSpPr>
        <p:spPr>
          <a:xfrm>
            <a:off x="4782884" y="2653863"/>
            <a:ext cx="3233329" cy="379656"/>
          </a:xfrm>
          <a:prstGeom prst="rect">
            <a:avLst/>
          </a:prstGeom>
          <a:solidFill>
            <a:srgbClr val="C00000"/>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865" dirty="0">
                <a:solidFill>
                  <a:srgbClr val="FFF8E6"/>
                </a:solidFill>
              </a:rPr>
              <a:t>党积极帮助国民党改组</a:t>
            </a:r>
            <a:endParaRPr lang="en-US" altLang="zh-CN" sz="1865" dirty="0">
              <a:solidFill>
                <a:srgbClr val="FFF8E6"/>
              </a:solidFill>
            </a:endParaRPr>
          </a:p>
        </p:txBody>
      </p:sp>
      <p:pic>
        <p:nvPicPr>
          <p:cNvPr id="4" name="Picture 2"/>
          <p:cNvPicPr>
            <a:picLocks noChangeAspect="1" noChangeArrowheads="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67306" y="1756429"/>
            <a:ext cx="3798133" cy="2930856"/>
          </a:xfrm>
          <a:prstGeom prst="rect">
            <a:avLst/>
          </a:prstGeom>
        </p:spPr>
      </p:pic>
      <p:grpSp>
        <p:nvGrpSpPr>
          <p:cNvPr id="17" name="组合 16"/>
          <p:cNvGrpSpPr/>
          <p:nvPr/>
        </p:nvGrpSpPr>
        <p:grpSpPr>
          <a:xfrm>
            <a:off x="662783" y="4965169"/>
            <a:ext cx="3802656" cy="1242145"/>
            <a:chOff x="497087" y="3723877"/>
            <a:chExt cx="2851992" cy="931609"/>
          </a:xfrm>
        </p:grpSpPr>
        <p:sp>
          <p:nvSpPr>
            <p:cNvPr id="15" name="矩形 14"/>
            <p:cNvSpPr/>
            <p:nvPr/>
          </p:nvSpPr>
          <p:spPr>
            <a:xfrm>
              <a:off x="497087" y="3723877"/>
              <a:ext cx="2851992" cy="9316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TextBox 9"/>
            <p:cNvSpPr txBox="1"/>
            <p:nvPr/>
          </p:nvSpPr>
          <p:spPr>
            <a:xfrm>
              <a:off x="500479" y="3772624"/>
              <a:ext cx="2848600" cy="807818"/>
            </a:xfrm>
            <a:prstGeom prst="rect">
              <a:avLst/>
            </a:prstGeom>
            <a:noFill/>
            <a:ln>
              <a:noFill/>
            </a:ln>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r>
                <a:rPr lang="zh-CN" altLang="en-US" sz="2135" b="1" dirty="0">
                  <a:solidFill>
                    <a:srgbClr val="FFF8E6"/>
                  </a:solidFill>
                </a:rPr>
                <a:t>孙中山与国民党第一次全国代表大会代表们步出会场</a:t>
              </a:r>
              <a:endParaRPr lang="zh-CN" altLang="en-US" sz="2135" b="1" dirty="0">
                <a:solidFill>
                  <a:srgbClr val="FFF8E6"/>
                </a:solidFill>
              </a:endParaRPr>
            </a:p>
          </p:txBody>
        </p:sp>
      </p:grpSp>
      <p:sp>
        <p:nvSpPr>
          <p:cNvPr id="6" name="TextBox 10"/>
          <p:cNvSpPr txBox="1"/>
          <p:nvPr/>
        </p:nvSpPr>
        <p:spPr>
          <a:xfrm>
            <a:off x="4782883" y="3151217"/>
            <a:ext cx="6816757" cy="210358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865" b="1" dirty="0">
                <a:solidFill>
                  <a:srgbClr val="C00000"/>
                </a:solidFill>
              </a:rPr>
              <a:t>第一次国共合作于</a:t>
            </a:r>
            <a:r>
              <a:rPr lang="en-US" altLang="zh-CN" sz="1865" b="1" dirty="0">
                <a:solidFill>
                  <a:srgbClr val="C00000"/>
                </a:solidFill>
              </a:rPr>
              <a:t>1924</a:t>
            </a:r>
            <a:r>
              <a:rPr lang="zh-CN" altLang="en-US" sz="1865" b="1" dirty="0">
                <a:solidFill>
                  <a:srgbClr val="C00000"/>
                </a:solidFill>
              </a:rPr>
              <a:t>年</a:t>
            </a:r>
            <a:r>
              <a:rPr lang="en-US" altLang="zh-CN" sz="1865" b="1" dirty="0">
                <a:solidFill>
                  <a:srgbClr val="C00000"/>
                </a:solidFill>
              </a:rPr>
              <a:t>1</a:t>
            </a:r>
            <a:r>
              <a:rPr lang="zh-CN" altLang="en-US" sz="1865" b="1" dirty="0">
                <a:solidFill>
                  <a:srgbClr val="C00000"/>
                </a:solidFill>
              </a:rPr>
              <a:t>月</a:t>
            </a:r>
            <a:r>
              <a:rPr lang="en-US" altLang="zh-CN" sz="1865" b="1" dirty="0">
                <a:solidFill>
                  <a:srgbClr val="C00000"/>
                </a:solidFill>
              </a:rPr>
              <a:t>12</a:t>
            </a:r>
            <a:r>
              <a:rPr lang="zh-CN" altLang="en-US" sz="1865" b="1" dirty="0">
                <a:solidFill>
                  <a:srgbClr val="C00000"/>
                </a:solidFill>
              </a:rPr>
              <a:t>日在广州开幕</a:t>
            </a:r>
            <a:r>
              <a:rPr lang="zh-CN" altLang="en-US" sz="1865" dirty="0">
                <a:solidFill>
                  <a:srgbClr val="C00000"/>
                </a:solidFill>
              </a:rPr>
              <a:t>。</a:t>
            </a:r>
            <a:r>
              <a:rPr lang="zh-CN" altLang="en-US" sz="1865" dirty="0">
                <a:solidFill>
                  <a:srgbClr val="5F0F05"/>
                </a:solidFill>
              </a:rPr>
              <a:t>共产党人李大钊、毛泽东、谭平山等出席了会议。</a:t>
            </a:r>
            <a:r>
              <a:rPr lang="zh-CN" altLang="en-US" sz="1865" b="1" dirty="0">
                <a:solidFill>
                  <a:srgbClr val="C00000"/>
                </a:solidFill>
              </a:rPr>
              <a:t>大会通过了</a:t>
            </a:r>
            <a:r>
              <a:rPr lang="en-US" altLang="zh-CN" sz="1865" b="1" dirty="0">
                <a:solidFill>
                  <a:srgbClr val="C00000"/>
                </a:solidFill>
              </a:rPr>
              <a:t>《</a:t>
            </a:r>
            <a:r>
              <a:rPr lang="zh-CN" altLang="en-US" sz="1865" b="1" dirty="0">
                <a:solidFill>
                  <a:srgbClr val="C00000"/>
                </a:solidFill>
              </a:rPr>
              <a:t>中国国民党第一次全国代表大会宣言</a:t>
            </a:r>
            <a:r>
              <a:rPr lang="en-US" altLang="zh-CN" sz="1865" b="1" dirty="0">
                <a:solidFill>
                  <a:srgbClr val="C00000"/>
                </a:solidFill>
              </a:rPr>
              <a:t>》</a:t>
            </a:r>
            <a:r>
              <a:rPr lang="zh-CN" altLang="en-US" sz="1865" dirty="0">
                <a:solidFill>
                  <a:srgbClr val="5F0F05"/>
                </a:solidFill>
              </a:rPr>
              <a:t>，确定了联俄、联共、扶助农工的三大政策，从而把旧三民主义发展为新三民主义，成为国共合作的政治基础。这样，国民党就由资产阶级的政党开始转变为工人、农民、城市小资产阶级和资产阶级的民主联盟。大会同意共产党员以个人身份加入国民党。</a:t>
            </a:r>
            <a:endParaRPr lang="zh-CN" altLang="en-US" sz="1865" dirty="0">
              <a:solidFill>
                <a:srgbClr val="5F0F05"/>
              </a:solidFill>
            </a:endParaRPr>
          </a:p>
        </p:txBody>
      </p:sp>
      <p:grpSp>
        <p:nvGrpSpPr>
          <p:cNvPr id="18" name="组合 17"/>
          <p:cNvGrpSpPr/>
          <p:nvPr/>
        </p:nvGrpSpPr>
        <p:grpSpPr>
          <a:xfrm>
            <a:off x="4782883" y="5397411"/>
            <a:ext cx="6784103" cy="809904"/>
            <a:chOff x="3587162" y="4048059"/>
            <a:chExt cx="5088077" cy="607428"/>
          </a:xfrm>
        </p:grpSpPr>
        <p:sp>
          <p:nvSpPr>
            <p:cNvPr id="16" name="矩形 15"/>
            <p:cNvSpPr/>
            <p:nvPr/>
          </p:nvSpPr>
          <p:spPr>
            <a:xfrm>
              <a:off x="3587162" y="4048059"/>
              <a:ext cx="5088077" cy="607428"/>
            </a:xfrm>
            <a:prstGeom prst="rect">
              <a:avLst/>
            </a:prstGeom>
            <a:solidFill>
              <a:srgbClr val="5F0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TextBox 11"/>
            <p:cNvSpPr txBox="1"/>
            <p:nvPr/>
          </p:nvSpPr>
          <p:spPr>
            <a:xfrm>
              <a:off x="3719542" y="4090163"/>
              <a:ext cx="4823316" cy="500233"/>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865" dirty="0">
                  <a:solidFill>
                    <a:srgbClr val="FFF8E6"/>
                  </a:solidFill>
                </a:rPr>
                <a:t>国民党第一次全国代表大会，标志着以国共合作为核心的各革命阶级的统一战线的正式建立，成为革命高涨的起点。</a:t>
              </a:r>
              <a:endParaRPr lang="zh-CN" altLang="en-US" sz="1865" dirty="0">
                <a:solidFill>
                  <a:srgbClr val="FFF8E6"/>
                </a:solidFill>
              </a:endParaRPr>
            </a:p>
          </p:txBody>
        </p:sp>
      </p:grpSp>
      <p:grpSp>
        <p:nvGrpSpPr>
          <p:cNvPr id="14" name="组合 13"/>
          <p:cNvGrpSpPr/>
          <p:nvPr/>
        </p:nvGrpSpPr>
        <p:grpSpPr>
          <a:xfrm>
            <a:off x="4782884" y="1705102"/>
            <a:ext cx="4968673" cy="830997"/>
            <a:chOff x="3780691" y="1298881"/>
            <a:chExt cx="3726505" cy="623248"/>
          </a:xfrm>
        </p:grpSpPr>
        <p:sp>
          <p:nvSpPr>
            <p:cNvPr id="10" name="TextBox 5"/>
            <p:cNvSpPr txBox="1"/>
            <p:nvPr/>
          </p:nvSpPr>
          <p:spPr>
            <a:xfrm>
              <a:off x="4252323" y="1298881"/>
              <a:ext cx="3254873" cy="623248"/>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3200" b="1" dirty="0">
                  <a:solidFill>
                    <a:srgbClr val="C00000"/>
                  </a:solidFill>
                </a:rPr>
                <a:t>第一次国共合作的实现</a:t>
              </a:r>
              <a:endParaRPr lang="zh-CN" altLang="en-US" sz="3200" b="1" dirty="0">
                <a:solidFill>
                  <a:srgbClr val="C00000"/>
                </a:solidFill>
              </a:endParaRPr>
            </a:p>
          </p:txBody>
        </p:sp>
        <p:sp>
          <p:nvSpPr>
            <p:cNvPr id="13" name="Freeform 5"/>
            <p:cNvSpPr>
              <a:spLocks noChangeAspect="1"/>
            </p:cNvSpPr>
            <p:nvPr/>
          </p:nvSpPr>
          <p:spPr bwMode="auto">
            <a:xfrm>
              <a:off x="3780691" y="1422099"/>
              <a:ext cx="401464" cy="408234"/>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C00000"/>
            </a:solidFill>
            <a:ln>
              <a:noFill/>
            </a:ln>
            <a:effectLst/>
          </p:spPr>
          <p:txBody>
            <a:bodyPr vert="horz" wrap="square" lIns="121920" tIns="60960" rIns="121920" bIns="60960" numCol="1" anchor="t" anchorCtr="0" compatLnSpc="1"/>
            <a:lstStyle/>
            <a:p>
              <a:endParaRPr lang="zh-CN" altLang="en-US" sz="2400" dirty="0">
                <a:solidFill>
                  <a:srgbClr val="FFF8E6"/>
                </a:solidFill>
              </a:endParaRPr>
            </a:p>
          </p:txBody>
        </p:sp>
      </p:grpSp>
      <p:sp>
        <p:nvSpPr>
          <p:cNvPr id="19" name="矩形: 圆角 1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360"/>
                                          </p:val>
                                        </p:tav>
                                        <p:tav tm="100000">
                                          <p:val>
                                            <p:fltVal val="0"/>
                                          </p:val>
                                        </p:tav>
                                      </p:tavLst>
                                    </p:anim>
                                    <p:animEffect transition="in" filter="fade">
                                      <p:cBhvr>
                                        <p:cTn id="10" dur="1000"/>
                                        <p:tgtEl>
                                          <p:spTgt spid="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000"/>
                                        <p:tgtEl>
                                          <p:spTgt spid="6"/>
                                        </p:tgtEl>
                                        <p:attrNameLst>
                                          <p:attrName>ppt_y</p:attrName>
                                        </p:attrNameLst>
                                      </p:cBhvr>
                                      <p:tavLst>
                                        <p:tav tm="0">
                                          <p:val>
                                            <p:strVal val="#ppt_y+#ppt_h*1.125000"/>
                                          </p:val>
                                        </p:tav>
                                        <p:tav tm="100000">
                                          <p:val>
                                            <p:strVal val="#ppt_y"/>
                                          </p:val>
                                        </p:tav>
                                      </p:tavLst>
                                    </p:anim>
                                    <p:animEffect transition="in" filter="wipe(up)">
                                      <p:cBhvr>
                                        <p:cTn id="25" dur="1000"/>
                                        <p:tgtEl>
                                          <p:spTgt spid="6"/>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1000"/>
                                        <p:tgtEl>
                                          <p:spTgt spid="18"/>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812116" y="4893226"/>
            <a:ext cx="3590400" cy="50795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a:solidFill>
                  <a:srgbClr val="FFF8E6"/>
                </a:solidFill>
                <a:latin typeface="微软雅黑" panose="020B0503020204020204" pitchFamily="34" charset="-122"/>
                <a:ea typeface="微软雅黑" panose="020B0503020204020204" pitchFamily="34" charset="-122"/>
              </a:rPr>
              <a:t>湖南农民运动</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2" name="矩形 1"/>
          <p:cNvSpPr/>
          <p:nvPr/>
        </p:nvSpPr>
        <p:spPr>
          <a:xfrm>
            <a:off x="1230960" y="313313"/>
            <a:ext cx="258115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pic>
        <p:nvPicPr>
          <p:cNvPr id="3" name="Picture 4" descr="F2004092219264400000"/>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b="11233"/>
          <a:stretch>
            <a:fillRect/>
          </a:stretch>
        </p:blipFill>
        <p:spPr>
          <a:xfrm>
            <a:off x="7651123" y="2533581"/>
            <a:ext cx="3573136" cy="2251171"/>
          </a:xfrm>
          <a:prstGeom prst="rect">
            <a:avLst/>
          </a:prstGeom>
        </p:spPr>
      </p:pic>
      <p:sp>
        <p:nvSpPr>
          <p:cNvPr id="5" name="矩形 4"/>
          <p:cNvSpPr/>
          <p:nvPr/>
        </p:nvSpPr>
        <p:spPr>
          <a:xfrm>
            <a:off x="3812116" y="5445224"/>
            <a:ext cx="7412141" cy="954300"/>
          </a:xfrm>
          <a:prstGeom prst="rect">
            <a:avLst/>
          </a:prstGeom>
          <a:noFill/>
        </p:spPr>
        <p:txBody>
          <a:bodyPr wrap="square" rtlCol="0">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广东海陆丰农民运动大发展并组织了农民自卫军，湘区党委派人在湖南衡山、毛泽东在湖南韶山也开展了农民运动。这一切都预示着全国性革命高潮的到来。</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b="17932"/>
          <a:stretch>
            <a:fillRect/>
          </a:stretch>
        </p:blipFill>
        <p:spPr>
          <a:xfrm>
            <a:off x="1007437" y="2533583"/>
            <a:ext cx="2571676" cy="2976068"/>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3829380" y="2533581"/>
            <a:ext cx="3573136" cy="2251171"/>
          </a:xfrm>
          <a:prstGeom prst="rect">
            <a:avLst/>
          </a:prstGeom>
        </p:spPr>
      </p:pic>
      <p:sp>
        <p:nvSpPr>
          <p:cNvPr id="11" name="矩形 10"/>
          <p:cNvSpPr/>
          <p:nvPr/>
        </p:nvSpPr>
        <p:spPr>
          <a:xfrm>
            <a:off x="1007437" y="1521562"/>
            <a:ext cx="10216823" cy="8166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solidFill>
                  <a:srgbClr val="FFF8E6"/>
                </a:solidFill>
                <a:latin typeface="微软雅黑" panose="020B0503020204020204" pitchFamily="34" charset="-122"/>
                <a:ea typeface="微软雅黑" panose="020B0503020204020204" pitchFamily="34" charset="-122"/>
              </a:rPr>
              <a:t>国民革命运动的兴起和高潮</a:t>
            </a:r>
            <a:endParaRPr lang="zh-CN" altLang="en-US" sz="3200" b="1" dirty="0">
              <a:solidFill>
                <a:srgbClr val="FFF8E6"/>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007435" y="5637962"/>
            <a:ext cx="2571677" cy="728270"/>
            <a:chOff x="953317" y="3937205"/>
            <a:chExt cx="1928758" cy="546202"/>
          </a:xfrm>
        </p:grpSpPr>
        <p:sp>
          <p:nvSpPr>
            <p:cNvPr id="12" name="矩形 11"/>
            <p:cNvSpPr/>
            <p:nvPr/>
          </p:nvSpPr>
          <p:spPr>
            <a:xfrm>
              <a:off x="953319" y="3937205"/>
              <a:ext cx="1928756" cy="546202"/>
            </a:xfrm>
            <a:prstGeom prst="rect">
              <a:avLst/>
            </a:prstGeom>
            <a:solidFill>
              <a:srgbClr val="5F0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FF8E6"/>
                </a:solidFill>
                <a:latin typeface="微软雅黑" panose="020B0503020204020204" pitchFamily="34" charset="-122"/>
                <a:ea typeface="微软雅黑" panose="020B0503020204020204" pitchFamily="34" charset="-122"/>
              </a:endParaRPr>
            </a:p>
          </p:txBody>
        </p:sp>
        <p:sp>
          <p:nvSpPr>
            <p:cNvPr id="9" name="Rectangle 6"/>
            <p:cNvSpPr/>
            <p:nvPr/>
          </p:nvSpPr>
          <p:spPr>
            <a:xfrm>
              <a:off x="953317" y="3960187"/>
              <a:ext cx="1928758" cy="500233"/>
            </a:xfrm>
            <a:prstGeom prst="rect">
              <a:avLst/>
            </a:prstGeom>
            <a:noFill/>
          </p:spPr>
          <p:txBody>
            <a:bodyPr wrap="square" rtlCol="0">
              <a:spAutoFit/>
            </a:bodyPr>
            <a:lstStyle/>
            <a:p>
              <a:pPr algn="ctr"/>
              <a:r>
                <a:rPr lang="zh-CN" altLang="en-US" sz="1865" dirty="0">
                  <a:solidFill>
                    <a:srgbClr val="FFF8E6"/>
                  </a:solidFill>
                  <a:latin typeface="微软雅黑" panose="020B0503020204020204" pitchFamily="34" charset="-122"/>
                  <a:ea typeface="微软雅黑" panose="020B0503020204020204" pitchFamily="34" charset="-122"/>
                </a:rPr>
                <a:t>广东海陆丰农民运动领导人：澎湃</a:t>
              </a:r>
              <a:endParaRPr lang="zh-CN" altLang="en-US" sz="1865" dirty="0">
                <a:solidFill>
                  <a:srgbClr val="FFF8E6"/>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7651123" y="4893226"/>
            <a:ext cx="3573136" cy="50795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a:solidFill>
                  <a:srgbClr val="FFF8E6"/>
                </a:solidFill>
                <a:latin typeface="微软雅黑" panose="020B0503020204020204" pitchFamily="34" charset="-122"/>
                <a:ea typeface="微软雅黑" panose="020B0503020204020204" pitchFamily="34" charset="-122"/>
              </a:rPr>
              <a:t>黄埔军校成立</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16" name="矩形: 圆角 15"/>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accel="16000" decel="1600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50" fill="hold"/>
                                        <p:tgtEl>
                                          <p:spTgt spid="6"/>
                                        </p:tgtEl>
                                        <p:attrNameLst>
                                          <p:attrName>ppt_x</p:attrName>
                                        </p:attrNameLst>
                                      </p:cBhvr>
                                      <p:tavLst>
                                        <p:tav tm="0">
                                          <p:val>
                                            <p:strVal val="#ppt_x"/>
                                          </p:val>
                                        </p:tav>
                                        <p:tav tm="100000">
                                          <p:val>
                                            <p:strVal val="#ppt_x"/>
                                          </p:val>
                                        </p:tav>
                                      </p:tavLst>
                                    </p:anim>
                                    <p:anim calcmode="lin" valueType="num">
                                      <p:cBhvr additive="base">
                                        <p:cTn id="14" dur="75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accel="16000" decel="16000" fill="hold" nodeType="withEffect">
                                  <p:stCondLst>
                                    <p:cond delay="1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ppt_x"/>
                                          </p:val>
                                        </p:tav>
                                        <p:tav tm="100000">
                                          <p:val>
                                            <p:strVal val="#ppt_x"/>
                                          </p:val>
                                        </p:tav>
                                      </p:tavLst>
                                    </p:anim>
                                    <p:anim calcmode="lin" valueType="num">
                                      <p:cBhvr additive="base">
                                        <p:cTn id="18" dur="75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accel="16000" decel="16000" fill="hold" nodeType="withEffect">
                                  <p:stCondLst>
                                    <p:cond delay="20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ppt_x"/>
                                          </p:val>
                                        </p:tav>
                                        <p:tav tm="100000">
                                          <p:val>
                                            <p:strVal val="#ppt_x"/>
                                          </p:val>
                                        </p:tav>
                                      </p:tavLst>
                                    </p:anim>
                                    <p:anim calcmode="lin" valueType="num">
                                      <p:cBhvr additive="base">
                                        <p:cTn id="22" dur="750" fill="hold"/>
                                        <p:tgtEl>
                                          <p:spTgt spid="3"/>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7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750"/>
                                        <p:tgtEl>
                                          <p:spTgt spid="5"/>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11"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4948" y="357373"/>
            <a:ext cx="258115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3" name="TextBox 11"/>
          <p:cNvSpPr txBox="1"/>
          <p:nvPr/>
        </p:nvSpPr>
        <p:spPr>
          <a:xfrm>
            <a:off x="5050894" y="2691172"/>
            <a:ext cx="6410061" cy="1877758"/>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2135" b="1" dirty="0">
                <a:solidFill>
                  <a:srgbClr val="C00000"/>
                </a:solidFill>
              </a:rPr>
              <a:t>出席代表：</a:t>
            </a:r>
            <a:r>
              <a:rPr lang="zh-CN" altLang="en-US" sz="1865" dirty="0">
                <a:solidFill>
                  <a:srgbClr val="5F0F05"/>
                </a:solidFill>
              </a:rPr>
              <a:t>陈独秀、蔡和森、瞿秋白、陈潭秋、张太雷、周恩来、彭述之、李立三、罗章龙等</a:t>
            </a:r>
            <a:r>
              <a:rPr lang="en-US" altLang="zh-CN" sz="1865" dirty="0">
                <a:solidFill>
                  <a:srgbClr val="5F0F05"/>
                </a:solidFill>
              </a:rPr>
              <a:t>20</a:t>
            </a:r>
            <a:r>
              <a:rPr lang="zh-CN" altLang="en-US" sz="1865" dirty="0">
                <a:solidFill>
                  <a:srgbClr val="5F0F05"/>
                </a:solidFill>
              </a:rPr>
              <a:t>人（其中有表决权者</a:t>
            </a:r>
            <a:r>
              <a:rPr lang="en-US" altLang="zh-CN" sz="1865" dirty="0">
                <a:solidFill>
                  <a:srgbClr val="5F0F05"/>
                </a:solidFill>
              </a:rPr>
              <a:t>14</a:t>
            </a:r>
            <a:r>
              <a:rPr lang="zh-CN" altLang="en-US" sz="1865" dirty="0">
                <a:solidFill>
                  <a:srgbClr val="5F0F05"/>
                </a:solidFill>
              </a:rPr>
              <a:t>人），代表全国</a:t>
            </a:r>
            <a:r>
              <a:rPr lang="en-US" altLang="zh-CN" sz="1865" dirty="0">
                <a:solidFill>
                  <a:srgbClr val="5F0F05"/>
                </a:solidFill>
              </a:rPr>
              <a:t>994</a:t>
            </a:r>
            <a:r>
              <a:rPr lang="zh-CN" altLang="en-US" sz="1865" dirty="0">
                <a:solidFill>
                  <a:srgbClr val="5F0F05"/>
                </a:solidFill>
              </a:rPr>
              <a:t>名党员。共产国际代表维经斯基参加了大会。</a:t>
            </a:r>
            <a:endParaRPr lang="en-US" altLang="zh-CN" sz="1865" dirty="0">
              <a:solidFill>
                <a:srgbClr val="5F0F05"/>
              </a:solidFill>
            </a:endParaRPr>
          </a:p>
        </p:txBody>
      </p:sp>
      <p:sp>
        <p:nvSpPr>
          <p:cNvPr id="9" name="矩形 8"/>
          <p:cNvSpPr/>
          <p:nvPr/>
        </p:nvSpPr>
        <p:spPr>
          <a:xfrm>
            <a:off x="731044" y="5505758"/>
            <a:ext cx="4075985" cy="707886"/>
          </a:xfrm>
          <a:prstGeom prst="rect">
            <a:avLst/>
          </a:prstGeom>
          <a:solidFill>
            <a:srgbClr val="5F0F05"/>
          </a:solidFill>
        </p:spPr>
        <p:txBody>
          <a:bodyPr wrap="square">
            <a:spAutoFit/>
          </a:bodyPr>
          <a:lstStyle/>
          <a:p>
            <a:pPr algn="ctr">
              <a:lnSpc>
                <a:spcPts val="2400"/>
              </a:lnSpc>
            </a:pPr>
            <a:r>
              <a:rPr lang="zh-CN" altLang="en-US" sz="1865" b="1" dirty="0">
                <a:solidFill>
                  <a:schemeClr val="bg1"/>
                </a:solidFill>
                <a:latin typeface="微软雅黑" panose="020B0503020204020204" pitchFamily="34" charset="-122"/>
                <a:ea typeface="微软雅黑" panose="020B0503020204020204" pitchFamily="34" charset="-122"/>
              </a:rPr>
              <a:t>时间：</a:t>
            </a:r>
            <a:r>
              <a:rPr lang="en-US" altLang="zh-CN" sz="1865" b="1" dirty="0">
                <a:solidFill>
                  <a:schemeClr val="bg1"/>
                </a:solidFill>
                <a:latin typeface="微软雅黑" panose="020B0503020204020204" pitchFamily="34" charset="-122"/>
                <a:ea typeface="微软雅黑" panose="020B0503020204020204" pitchFamily="34" charset="-122"/>
              </a:rPr>
              <a:t>1925</a:t>
            </a:r>
            <a:r>
              <a:rPr lang="zh-CN" altLang="en-US" sz="1865" b="1" dirty="0">
                <a:solidFill>
                  <a:schemeClr val="bg1"/>
                </a:solidFill>
                <a:latin typeface="微软雅黑" panose="020B0503020204020204" pitchFamily="34" charset="-122"/>
                <a:ea typeface="微软雅黑" panose="020B0503020204020204" pitchFamily="34" charset="-122"/>
              </a:rPr>
              <a:t>年</a:t>
            </a:r>
            <a:r>
              <a:rPr lang="en-US" altLang="zh-CN" sz="1865" b="1" dirty="0">
                <a:solidFill>
                  <a:schemeClr val="bg1"/>
                </a:solidFill>
                <a:latin typeface="微软雅黑" panose="020B0503020204020204" pitchFamily="34" charset="-122"/>
                <a:ea typeface="微软雅黑" panose="020B0503020204020204" pitchFamily="34" charset="-122"/>
              </a:rPr>
              <a:t>1</a:t>
            </a:r>
            <a:r>
              <a:rPr lang="zh-CN" altLang="en-US" sz="1865" b="1" dirty="0">
                <a:solidFill>
                  <a:schemeClr val="bg1"/>
                </a:solidFill>
                <a:latin typeface="微软雅黑" panose="020B0503020204020204" pitchFamily="34" charset="-122"/>
                <a:ea typeface="微软雅黑" panose="020B0503020204020204" pitchFamily="34" charset="-122"/>
              </a:rPr>
              <a:t>月</a:t>
            </a:r>
            <a:r>
              <a:rPr lang="en-US" altLang="zh-CN" sz="1865" b="1" dirty="0">
                <a:solidFill>
                  <a:schemeClr val="bg1"/>
                </a:solidFill>
                <a:latin typeface="微软雅黑" panose="020B0503020204020204" pitchFamily="34" charset="-122"/>
                <a:ea typeface="微软雅黑" panose="020B0503020204020204" pitchFamily="34" charset="-122"/>
              </a:rPr>
              <a:t>11</a:t>
            </a:r>
            <a:r>
              <a:rPr lang="zh-CN" altLang="en-US" sz="1865" b="1" dirty="0">
                <a:solidFill>
                  <a:schemeClr val="bg1"/>
                </a:solidFill>
                <a:latin typeface="微软雅黑" panose="020B0503020204020204" pitchFamily="34" charset="-122"/>
                <a:ea typeface="微软雅黑" panose="020B0503020204020204" pitchFamily="34" charset="-122"/>
              </a:rPr>
              <a:t>日</a:t>
            </a:r>
            <a:r>
              <a:rPr lang="en-US" altLang="zh-CN" sz="1865" b="1" dirty="0">
                <a:solidFill>
                  <a:schemeClr val="bg1"/>
                </a:solidFill>
                <a:latin typeface="微软雅黑" panose="020B0503020204020204" pitchFamily="34" charset="-122"/>
                <a:ea typeface="微软雅黑" panose="020B0503020204020204" pitchFamily="34" charset="-122"/>
              </a:rPr>
              <a:t>—22</a:t>
            </a:r>
            <a:r>
              <a:rPr lang="zh-CN" altLang="en-US" sz="1865" b="1" dirty="0">
                <a:solidFill>
                  <a:schemeClr val="bg1"/>
                </a:solidFill>
                <a:latin typeface="微软雅黑" panose="020B0503020204020204" pitchFamily="34" charset="-122"/>
                <a:ea typeface="微软雅黑" panose="020B0503020204020204" pitchFamily="34" charset="-122"/>
              </a:rPr>
              <a:t>日</a:t>
            </a:r>
            <a:endParaRPr lang="en-US" altLang="zh-CN" sz="1865" b="1" dirty="0">
              <a:solidFill>
                <a:schemeClr val="bg1"/>
              </a:solidFill>
              <a:latin typeface="微软雅黑" panose="020B0503020204020204" pitchFamily="34" charset="-122"/>
              <a:ea typeface="微软雅黑" panose="020B0503020204020204" pitchFamily="34" charset="-122"/>
            </a:endParaRPr>
          </a:p>
          <a:p>
            <a:pPr algn="ctr">
              <a:lnSpc>
                <a:spcPts val="2400"/>
              </a:lnSpc>
            </a:pPr>
            <a:r>
              <a:rPr lang="zh-CN" altLang="en-US" sz="1865" b="1" dirty="0">
                <a:solidFill>
                  <a:schemeClr val="bg1"/>
                </a:solidFill>
                <a:latin typeface="微软雅黑" panose="020B0503020204020204" pitchFamily="34" charset="-122"/>
                <a:ea typeface="微软雅黑" panose="020B0503020204020204" pitchFamily="34" charset="-122"/>
              </a:rPr>
              <a:t>地点：上海</a:t>
            </a:r>
            <a:endParaRPr lang="zh-CN" altLang="en-US" sz="1865" b="1"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4412"/>
          <a:stretch>
            <a:fillRect/>
          </a:stretch>
        </p:blipFill>
        <p:spPr>
          <a:xfrm>
            <a:off x="731045" y="2805838"/>
            <a:ext cx="4075985" cy="2503268"/>
          </a:xfrm>
          <a:prstGeom prst="rect">
            <a:avLst/>
          </a:prstGeom>
        </p:spPr>
      </p:pic>
      <p:sp>
        <p:nvSpPr>
          <p:cNvPr id="12" name="矩形 11"/>
          <p:cNvSpPr/>
          <p:nvPr/>
        </p:nvSpPr>
        <p:spPr>
          <a:xfrm>
            <a:off x="5050892" y="4767094"/>
            <a:ext cx="6410061" cy="1446743"/>
          </a:xfrm>
          <a:prstGeom prst="rect">
            <a:avLst/>
          </a:prstGeom>
          <a:noFill/>
        </p:spPr>
        <p:txBody>
          <a:bodyPr wrap="square" rtlCol="0">
            <a:spAutoFit/>
          </a:bodyPr>
          <a:lstStyle/>
          <a:p>
            <a:pPr algn="just">
              <a:lnSpc>
                <a:spcPct val="150000"/>
              </a:lnSpc>
            </a:pPr>
            <a:r>
              <a:rPr lang="zh-CN" altLang="en-US" sz="2135" b="1" dirty="0">
                <a:solidFill>
                  <a:srgbClr val="C00000"/>
                </a:solidFill>
                <a:latin typeface="微软雅黑" panose="020B0503020204020204" pitchFamily="34" charset="-122"/>
                <a:ea typeface="微软雅黑" panose="020B0503020204020204" pitchFamily="34" charset="-122"/>
              </a:rPr>
              <a:t>中心议题：</a:t>
            </a:r>
            <a:r>
              <a:rPr lang="zh-CN" altLang="en-US" sz="1865" dirty="0">
                <a:solidFill>
                  <a:srgbClr val="5F0F05"/>
                </a:solidFill>
                <a:latin typeface="微软雅黑" panose="020B0503020204020204" pitchFamily="34" charset="-122"/>
                <a:ea typeface="微软雅黑" panose="020B0503020204020204" pitchFamily="34" charset="-122"/>
              </a:rPr>
              <a:t>研究和讨论中国共产党如何加强对日益高涨的革命运动的领导、工人阶级如何参加民族革命运动以及党在组织上和群众工作上如何进行准备的问题。</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3" name="矩形 12"/>
          <p:cNvSpPr>
            <a:spLocks noChangeAspect="1"/>
          </p:cNvSpPr>
          <p:nvPr/>
        </p:nvSpPr>
        <p:spPr>
          <a:xfrm>
            <a:off x="731044" y="1762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中国共产党第四次全国代表大会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750" fill="hold"/>
                                        <p:tgtEl>
                                          <p:spTgt spid="11"/>
                                        </p:tgtEl>
                                        <p:attrNameLst>
                                          <p:attrName>ppt_w</p:attrName>
                                        </p:attrNameLst>
                                      </p:cBhvr>
                                      <p:tavLst>
                                        <p:tav tm="0">
                                          <p:val>
                                            <p:fltVal val="0"/>
                                          </p:val>
                                        </p:tav>
                                        <p:tav tm="100000">
                                          <p:val>
                                            <p:strVal val="#ppt_w"/>
                                          </p:val>
                                        </p:tav>
                                      </p:tavLst>
                                    </p:anim>
                                    <p:anim calcmode="lin" valueType="num">
                                      <p:cBhvr>
                                        <p:cTn id="14" dur="750" fill="hold"/>
                                        <p:tgtEl>
                                          <p:spTgt spid="11"/>
                                        </p:tgtEl>
                                        <p:attrNameLst>
                                          <p:attrName>ppt_h</p:attrName>
                                        </p:attrNameLst>
                                      </p:cBhvr>
                                      <p:tavLst>
                                        <p:tav tm="0">
                                          <p:val>
                                            <p:fltVal val="0"/>
                                          </p:val>
                                        </p:tav>
                                        <p:tav tm="100000">
                                          <p:val>
                                            <p:strVal val="#ppt_h"/>
                                          </p:val>
                                        </p:tav>
                                      </p:tavLst>
                                    </p:anim>
                                  </p:childTnLst>
                                </p:cTn>
                              </p:par>
                              <p:par>
                                <p:cTn id="15" presetID="1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p:tgtEl>
                                          <p:spTgt spid="9"/>
                                        </p:tgtEl>
                                        <p:attrNameLst>
                                          <p:attrName>ppt_y</p:attrName>
                                        </p:attrNameLst>
                                      </p:cBhvr>
                                      <p:tavLst>
                                        <p:tav tm="0">
                                          <p:val>
                                            <p:strVal val="#ppt_y+#ppt_h*1.125000"/>
                                          </p:val>
                                        </p:tav>
                                        <p:tav tm="100000">
                                          <p:val>
                                            <p:strVal val="#ppt_y"/>
                                          </p:val>
                                        </p:tav>
                                      </p:tavLst>
                                    </p:anim>
                                    <p:animEffect transition="in" filter="wipe(up)">
                                      <p:cBhvr>
                                        <p:cTn id="18" dur="750"/>
                                        <p:tgtEl>
                                          <p:spTgt spid="9"/>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2" grpId="0"/>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0435" y="353323"/>
            <a:ext cx="258115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3" name="Rectangle 3"/>
          <p:cNvSpPr/>
          <p:nvPr/>
        </p:nvSpPr>
        <p:spPr>
          <a:xfrm>
            <a:off x="4751851" y="3429001"/>
            <a:ext cx="6499968" cy="2247410"/>
          </a:xfrm>
          <a:prstGeom prst="rect">
            <a:avLst/>
          </a:prstGeom>
          <a:noFill/>
        </p:spPr>
        <p:txBody>
          <a:bodyPr wrap="square" rtlCol="0">
            <a:spAutoFit/>
          </a:bodyPr>
          <a:lstStyle/>
          <a:p>
            <a:pPr algn="just" eaLnBrk="1">
              <a:lnSpc>
                <a:spcPct val="150000"/>
              </a:lnSpc>
            </a:pPr>
            <a:r>
              <a:rPr lang="zh-CN" altLang="en-US" sz="1865" dirty="0">
                <a:solidFill>
                  <a:srgbClr val="5F0F05"/>
                </a:solidFill>
                <a:latin typeface="微软雅黑" panose="020B0503020204020204" pitchFamily="34" charset="-122"/>
                <a:ea typeface="微软雅黑" panose="020B0503020204020204" pitchFamily="34" charset="-122"/>
              </a:rPr>
              <a:t>大会</a:t>
            </a:r>
            <a:r>
              <a:rPr lang="zh-CN" altLang="en-US" sz="1865" b="1" dirty="0">
                <a:solidFill>
                  <a:srgbClr val="C00000"/>
                </a:solidFill>
                <a:latin typeface="微软雅黑" panose="020B0503020204020204" pitchFamily="34" charset="-122"/>
                <a:ea typeface="微软雅黑" panose="020B0503020204020204" pitchFamily="34" charset="-122"/>
              </a:rPr>
              <a:t>分析了</a:t>
            </a:r>
            <a:r>
              <a:rPr lang="zh-CN" altLang="en-US" sz="1865" dirty="0">
                <a:solidFill>
                  <a:srgbClr val="5F0F05"/>
                </a:solidFill>
                <a:latin typeface="微软雅黑" panose="020B0503020204020204" pitchFamily="34" charset="-122"/>
                <a:ea typeface="微软雅黑" panose="020B0503020204020204" pitchFamily="34" charset="-122"/>
              </a:rPr>
              <a:t>中国社会各阶级在民族革命运动中的地位，</a:t>
            </a:r>
            <a:r>
              <a:rPr lang="zh-CN" altLang="en-US" sz="1865" b="1" dirty="0">
                <a:solidFill>
                  <a:srgbClr val="C00000"/>
                </a:solidFill>
                <a:latin typeface="微软雅黑" panose="020B0503020204020204" pitchFamily="34" charset="-122"/>
                <a:ea typeface="微软雅黑" panose="020B0503020204020204" pitchFamily="34" charset="-122"/>
              </a:rPr>
              <a:t>明确地提出了</a:t>
            </a:r>
            <a:r>
              <a:rPr lang="zh-CN" altLang="en-US" sz="1865" dirty="0">
                <a:solidFill>
                  <a:srgbClr val="5F0F05"/>
                </a:solidFill>
                <a:latin typeface="微软雅黑" panose="020B0503020204020204" pitchFamily="34" charset="-122"/>
                <a:ea typeface="微软雅黑" panose="020B0503020204020204" pitchFamily="34" charset="-122"/>
              </a:rPr>
              <a:t>无产阶级领导权和农民同盟军问题。大会</a:t>
            </a:r>
            <a:r>
              <a:rPr lang="zh-CN" altLang="en-US" sz="1865" b="1" dirty="0">
                <a:solidFill>
                  <a:srgbClr val="C00000"/>
                </a:solidFill>
                <a:latin typeface="微软雅黑" panose="020B0503020204020204" pitchFamily="34" charset="-122"/>
                <a:ea typeface="微软雅黑" panose="020B0503020204020204" pitchFamily="34" charset="-122"/>
              </a:rPr>
              <a:t>总结了</a:t>
            </a:r>
            <a:r>
              <a:rPr lang="zh-CN" altLang="en-US" sz="1865" dirty="0">
                <a:solidFill>
                  <a:srgbClr val="5F0F05"/>
                </a:solidFill>
                <a:latin typeface="微软雅黑" panose="020B0503020204020204" pitchFamily="34" charset="-122"/>
                <a:ea typeface="微软雅黑" panose="020B0503020204020204" pitchFamily="34" charset="-122"/>
              </a:rPr>
              <a:t>一年来国共合作的经验教训，</a:t>
            </a:r>
            <a:r>
              <a:rPr lang="zh-CN" altLang="en-US" sz="1865" b="1" dirty="0">
                <a:solidFill>
                  <a:srgbClr val="C00000"/>
                </a:solidFill>
                <a:latin typeface="微软雅黑" panose="020B0503020204020204" pitchFamily="34" charset="-122"/>
                <a:ea typeface="微软雅黑" panose="020B0503020204020204" pitchFamily="34" charset="-122"/>
              </a:rPr>
              <a:t>制定了</a:t>
            </a:r>
            <a:r>
              <a:rPr lang="zh-CN" altLang="en-US" sz="1865" dirty="0">
                <a:solidFill>
                  <a:srgbClr val="5F0F05"/>
                </a:solidFill>
                <a:latin typeface="微软雅黑" panose="020B0503020204020204" pitchFamily="34" charset="-122"/>
                <a:ea typeface="微软雅黑" panose="020B0503020204020204" pitchFamily="34" charset="-122"/>
              </a:rPr>
              <a:t>开展群众运动的计划，</a:t>
            </a:r>
            <a:r>
              <a:rPr lang="zh-CN" altLang="en-US" sz="1865" b="1" dirty="0">
                <a:solidFill>
                  <a:srgbClr val="C00000"/>
                </a:solidFill>
                <a:latin typeface="微软雅黑" panose="020B0503020204020204" pitchFamily="34" charset="-122"/>
                <a:ea typeface="微软雅黑" panose="020B0503020204020204" pitchFamily="34" charset="-122"/>
              </a:rPr>
              <a:t>并决定</a:t>
            </a:r>
            <a:r>
              <a:rPr lang="zh-CN" altLang="en-US" sz="1865" dirty="0">
                <a:solidFill>
                  <a:srgbClr val="5F0F05"/>
                </a:solidFill>
                <a:latin typeface="微软雅黑" panose="020B0503020204020204" pitchFamily="34" charset="-122"/>
                <a:ea typeface="微软雅黑" panose="020B0503020204020204" pitchFamily="34" charset="-122"/>
              </a:rPr>
              <a:t>在全国积极建立和加强党的组织，以适应革命发展的需要。大会选出新的中央执行委员会，</a:t>
            </a:r>
            <a:r>
              <a:rPr lang="zh-CN" altLang="en-US" sz="1865" b="1" dirty="0">
                <a:solidFill>
                  <a:srgbClr val="C00000"/>
                </a:solidFill>
                <a:latin typeface="微软雅黑" panose="020B0503020204020204" pitchFamily="34" charset="-122"/>
                <a:ea typeface="微软雅黑" panose="020B0503020204020204" pitchFamily="34" charset="-122"/>
              </a:rPr>
              <a:t>陈独秀为总书记</a:t>
            </a:r>
            <a:r>
              <a:rPr lang="zh-CN" altLang="en-US" sz="1865"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4" name="Picture 5" descr="2006628117381"/>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1047783" y="1700809"/>
            <a:ext cx="3339279" cy="4280921"/>
          </a:xfrm>
          <a:prstGeom prst="rect">
            <a:avLst/>
          </a:prstGeom>
          <a:ln>
            <a:solidFill>
              <a:srgbClr val="C00000"/>
            </a:solidFill>
          </a:ln>
        </p:spPr>
      </p:pic>
      <p:sp>
        <p:nvSpPr>
          <p:cNvPr id="5" name="矩形 4"/>
          <p:cNvSpPr/>
          <p:nvPr/>
        </p:nvSpPr>
        <p:spPr>
          <a:xfrm>
            <a:off x="4751851" y="1892830"/>
            <a:ext cx="5376597" cy="1323696"/>
          </a:xfrm>
          <a:prstGeom prst="rect">
            <a:avLst/>
          </a:prstGeom>
          <a:noFill/>
        </p:spPr>
        <p:txBody>
          <a:bodyPr wrap="square" rtlCol="0">
            <a:spAutoFit/>
          </a:bodyPr>
          <a:lstStyle/>
          <a:p>
            <a:pPr algn="just" eaLnBrk="1">
              <a:lnSpc>
                <a:spcPct val="150000"/>
              </a:lnSpc>
            </a:pPr>
            <a:r>
              <a:rPr lang="zh-CN" altLang="en-US" sz="2665" b="1" dirty="0">
                <a:solidFill>
                  <a:srgbClr val="C00000"/>
                </a:solidFill>
                <a:latin typeface="微软雅黑" panose="020B0503020204020204" pitchFamily="34" charset="-122"/>
                <a:ea typeface="微软雅黑" panose="020B0503020204020204" pitchFamily="34" charset="-122"/>
              </a:rPr>
              <a:t>党的“四大”为革命斗争的新高涨作了思想上和组织上的准备</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168341" y="2918080"/>
            <a:ext cx="816000" cy="0"/>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p:val>
                                            <p:fltVal val="0.5"/>
                                          </p:val>
                                        </p:tav>
                                        <p:tav tm="100000">
                                          <p:val>
                                            <p:strVal val="#ppt_x"/>
                                          </p:val>
                                        </p:tav>
                                      </p:tavLst>
                                    </p:anim>
                                    <p:anim calcmode="lin" valueType="num">
                                      <p:cBhvr>
                                        <p:cTn id="10" dur="1000" fill="hold"/>
                                        <p:tgtEl>
                                          <p:spTgt spid="4"/>
                                        </p:tgtEl>
                                        <p:attrNameLst>
                                          <p:attrName>ppt_y</p:attrName>
                                        </p:attrNameLst>
                                      </p:cBhvr>
                                      <p:tavLst>
                                        <p:tav tm="0">
                                          <p:val>
                                            <p:fltVal val="0.5"/>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750"/>
                                        <p:tgtEl>
                                          <p:spTgt spid="5"/>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1000"/>
                                        <p:tgtEl>
                                          <p:spTgt spid="3"/>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0740" y="318448"/>
            <a:ext cx="258115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3" name="矩形 2"/>
          <p:cNvSpPr/>
          <p:nvPr/>
        </p:nvSpPr>
        <p:spPr>
          <a:xfrm>
            <a:off x="5615947" y="2670874"/>
            <a:ext cx="5664627" cy="2370136"/>
          </a:xfrm>
          <a:prstGeom prst="rect">
            <a:avLst/>
          </a:prstGeom>
          <a:noFill/>
        </p:spPr>
        <p:txBody>
          <a:bodyPr wrap="square" rtlCol="0">
            <a:spAutoFit/>
          </a:bodyPr>
          <a:lstStyle/>
          <a:p>
            <a:pPr algn="just" eaLnBrk="1">
              <a:lnSpc>
                <a:spcPct val="150000"/>
              </a:lnSpc>
            </a:pPr>
            <a:r>
              <a:rPr lang="zh-CN" altLang="en-US" sz="2135" b="1" dirty="0">
                <a:solidFill>
                  <a:srgbClr val="C00000"/>
                </a:solidFill>
                <a:latin typeface="微软雅黑" panose="020B0503020204020204" pitchFamily="34" charset="-122"/>
                <a:ea typeface="微软雅黑" panose="020B0503020204020204" pitchFamily="34" charset="-122"/>
              </a:rPr>
              <a:t>在南方，</a:t>
            </a:r>
            <a:r>
              <a:rPr lang="zh-CN" altLang="en-US" sz="1865" dirty="0">
                <a:solidFill>
                  <a:srgbClr val="5F0F05"/>
                </a:solidFill>
                <a:latin typeface="微软雅黑" panose="020B0503020204020204" pitchFamily="34" charset="-122"/>
                <a:ea typeface="微软雅黑" panose="020B0503020204020204" pitchFamily="34" charset="-122"/>
              </a:rPr>
              <a:t>广东革命政府进行了统一广东的战争，肃清了广东境内的大小军阀势力，成立了革命政府，组建了新型的反帝反封建的国民革命军。</a:t>
            </a:r>
            <a:r>
              <a:rPr lang="zh-CN" altLang="en-US" sz="2135" b="1" dirty="0">
                <a:solidFill>
                  <a:srgbClr val="C00000"/>
                </a:solidFill>
                <a:latin typeface="微软雅黑" panose="020B0503020204020204" pitchFamily="34" charset="-122"/>
                <a:ea typeface="微软雅黑" panose="020B0503020204020204" pitchFamily="34" charset="-122"/>
              </a:rPr>
              <a:t>在北方，</a:t>
            </a:r>
            <a:r>
              <a:rPr lang="zh-CN" altLang="en-US" sz="1865" dirty="0">
                <a:solidFill>
                  <a:srgbClr val="5F0F05"/>
                </a:solidFill>
                <a:latin typeface="微软雅黑" panose="020B0503020204020204" pitchFamily="34" charset="-122"/>
                <a:ea typeface="微软雅黑" panose="020B0503020204020204" pitchFamily="34" charset="-122"/>
              </a:rPr>
              <a:t>由于国共两党的共同组织和发动，反奉倒段群众运动此起彼伏。</a:t>
            </a:r>
            <a:endParaRPr lang="en-US" altLang="zh-CN" sz="1865" dirty="0">
              <a:solidFill>
                <a:srgbClr val="5F0F05"/>
              </a:solidFill>
              <a:latin typeface="微软雅黑" panose="020B0503020204020204" pitchFamily="34" charset="-122"/>
              <a:ea typeface="微软雅黑" panose="020B0503020204020204" pitchFamily="34" charset="-122"/>
            </a:endParaRPr>
          </a:p>
        </p:txBody>
      </p:sp>
      <p:pic>
        <p:nvPicPr>
          <p:cNvPr id="4" name="Picture 13" descr="1337"/>
          <p:cNvPicPr>
            <a:picLocks noChangeAspect="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t="1545" b="1545"/>
          <a:stretch>
            <a:fillRect/>
          </a:stretch>
        </p:blipFill>
        <p:spPr>
          <a:xfrm>
            <a:off x="1007435" y="1595407"/>
            <a:ext cx="3168756" cy="2112504"/>
          </a:xfrm>
          <a:prstGeom prst="rect">
            <a:avLst/>
          </a:prstGeom>
        </p:spPr>
      </p:pic>
      <p:pic>
        <p:nvPicPr>
          <p:cNvPr id="6" name="Picture 12" descr="F2004092219294000000"/>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l="14474" r="14474"/>
          <a:stretch>
            <a:fillRect/>
          </a:stretch>
        </p:blipFill>
        <p:spPr>
          <a:xfrm>
            <a:off x="1007435" y="4232444"/>
            <a:ext cx="3168756" cy="2112504"/>
          </a:xfrm>
          <a:prstGeom prst="rect">
            <a:avLst/>
          </a:prstGeom>
        </p:spPr>
      </p:pic>
      <p:pic>
        <p:nvPicPr>
          <p:cNvPr id="5" name="Picture 11" descr="01200000011727115552057951507"/>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rcRect l="8750" r="8750"/>
          <a:stretch>
            <a:fillRect/>
          </a:stretch>
        </p:blipFill>
        <p:spPr>
          <a:xfrm>
            <a:off x="2255574" y="2908244"/>
            <a:ext cx="3168756" cy="2112504"/>
          </a:xfrm>
          <a:prstGeom prst="rect">
            <a:avLst/>
          </a:prstGeom>
        </p:spPr>
      </p:pic>
      <p:sp>
        <p:nvSpPr>
          <p:cNvPr id="8" name="矩形 7"/>
          <p:cNvSpPr/>
          <p:nvPr/>
        </p:nvSpPr>
        <p:spPr>
          <a:xfrm>
            <a:off x="4728603" y="1588601"/>
            <a:ext cx="6551972" cy="960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a:solidFill>
                  <a:srgbClr val="FFF8E6"/>
                </a:solidFill>
                <a:latin typeface="微软雅黑" panose="020B0503020204020204" pitchFamily="34" charset="-122"/>
                <a:ea typeface="微软雅黑" panose="020B0503020204020204" pitchFamily="34" charset="-122"/>
              </a:rPr>
              <a:t>国民大革命高潮的到来</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9" name="矩形 8"/>
          <p:cNvSpPr/>
          <p:nvPr/>
        </p:nvSpPr>
        <p:spPr>
          <a:xfrm>
            <a:off x="4728602" y="4956170"/>
            <a:ext cx="6551972" cy="1569469"/>
          </a:xfrm>
          <a:prstGeom prst="rect">
            <a:avLst/>
          </a:prstGeom>
        </p:spPr>
        <p:txBody>
          <a:bodyPr wrap="square">
            <a:spAutoFit/>
          </a:bodyPr>
          <a:lstStyle/>
          <a:p>
            <a:pPr algn="just">
              <a:lnSpc>
                <a:spcPct val="150000"/>
              </a:lnSpc>
            </a:pPr>
            <a:r>
              <a:rPr lang="zh-CN" altLang="en-US" sz="1865" dirty="0">
                <a:solidFill>
                  <a:srgbClr val="5F0F05"/>
                </a:solidFill>
                <a:latin typeface="微软雅黑" panose="020B0503020204020204" pitchFamily="34" charset="-122"/>
                <a:ea typeface="微软雅黑" panose="020B0503020204020204" pitchFamily="34" charset="-122"/>
              </a:rPr>
              <a:t>与此同时，1925年5月爆发的全国规模的</a:t>
            </a:r>
            <a:r>
              <a:rPr lang="zh-CN" altLang="en-US" sz="2135" b="1" dirty="0">
                <a:solidFill>
                  <a:srgbClr val="C00000"/>
                </a:solidFill>
                <a:latin typeface="微软雅黑" panose="020B0503020204020204" pitchFamily="34" charset="-122"/>
                <a:ea typeface="微软雅黑" panose="020B0503020204020204" pitchFamily="34" charset="-122"/>
              </a:rPr>
              <a:t>五卅运动</a:t>
            </a:r>
            <a:r>
              <a:rPr lang="zh-CN" altLang="en-US" sz="1865" dirty="0">
                <a:solidFill>
                  <a:srgbClr val="5F0F05"/>
                </a:solidFill>
                <a:latin typeface="微软雅黑" panose="020B0503020204020204" pitchFamily="34" charset="-122"/>
                <a:ea typeface="微软雅黑" panose="020B0503020204020204" pitchFamily="34" charset="-122"/>
              </a:rPr>
              <a:t>，不仅沉重地打击了外国列强在中国的统治，而且把全国革命运动</a:t>
            </a:r>
            <a:r>
              <a:rPr lang="zh-CN" altLang="en-US" sz="2135" b="1" dirty="0">
                <a:solidFill>
                  <a:srgbClr val="C00000"/>
                </a:solidFill>
                <a:latin typeface="微软雅黑" panose="020B0503020204020204" pitchFamily="34" charset="-122"/>
                <a:ea typeface="微软雅黑" panose="020B0503020204020204" pitchFamily="34" charset="-122"/>
              </a:rPr>
              <a:t>推向了高潮。</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sp>
        <p:nvSpPr>
          <p:cNvPr id="10" name="矩形: 圆角 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fill="hold" nodeType="withEffect">
                                  <p:stCondLst>
                                    <p:cond delay="0"/>
                                  </p:stCondLst>
                                  <p:childTnLst>
                                    <p:animMotion origin="layout" path="M -2.29167E-6 3.33333E-6 L -0.27317 -0.14491 " pathEditMode="relative" rAng="0" ptsTypes="AA">
                                      <p:cBhvr>
                                        <p:cTn id="9" dur="1000" spd="-100000" fill="hold"/>
                                        <p:tgtEl>
                                          <p:spTgt spid="4"/>
                                        </p:tgtEl>
                                        <p:attrNameLst>
                                          <p:attrName>ppt_x</p:attrName>
                                          <p:attrName>ppt_y</p:attrName>
                                        </p:attrNameLst>
                                      </p:cBhvr>
                                      <p:rCtr x="-13659" y="-7245"/>
                                    </p:animMotion>
                                  </p:childTnLst>
                                </p:cTn>
                              </p:par>
                              <p:par>
                                <p:cTn id="10" presetID="10"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fill="hold" nodeType="withEffect">
                                  <p:stCondLst>
                                    <p:cond delay="500"/>
                                  </p:stCondLst>
                                  <p:childTnLst>
                                    <p:animMotion origin="layout" path="M -3.95833E-6 -1.48148E-6 L 0.11927 0.49398 " pathEditMode="relative" rAng="0" ptsTypes="AA">
                                      <p:cBhvr>
                                        <p:cTn id="14" dur="1000" spd="-100000" fill="hold"/>
                                        <p:tgtEl>
                                          <p:spTgt spid="5"/>
                                        </p:tgtEl>
                                        <p:attrNameLst>
                                          <p:attrName>ppt_x</p:attrName>
                                          <p:attrName>ppt_y</p:attrName>
                                        </p:attrNameLst>
                                      </p:cBhvr>
                                      <p:rCtr x="5964" y="24699"/>
                                    </p:animMotion>
                                  </p:childTnLst>
                                </p:cTn>
                              </p:par>
                              <p:par>
                                <p:cTn id="15" presetID="10"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fill="hold" nodeType="withEffect">
                                  <p:stCondLst>
                                    <p:cond delay="250"/>
                                  </p:stCondLst>
                                  <p:childTnLst>
                                    <p:animMotion origin="layout" path="M -2.29167E-6 -4.44444E-6 L -0.28958 0.00602 " pathEditMode="relative" rAng="0" ptsTypes="AA">
                                      <p:cBhvr>
                                        <p:cTn id="19" dur="1000" spd="-100000" fill="hold"/>
                                        <p:tgtEl>
                                          <p:spTgt spid="6"/>
                                        </p:tgtEl>
                                        <p:attrNameLst>
                                          <p:attrName>ppt_x</p:attrName>
                                          <p:attrName>ppt_y</p:attrName>
                                        </p:attrNameLst>
                                      </p:cBhvr>
                                      <p:rCtr x="-14479" y="301"/>
                                    </p:animMotion>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1000"/>
                                        <p:tgtEl>
                                          <p:spTgt spid="8"/>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1000"/>
                                        <p:tgtEl>
                                          <p:spTgt spid="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1000"/>
                                        <p:tgtEl>
                                          <p:spTgt spid="9"/>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5667" y="4429537"/>
            <a:ext cx="2880000" cy="6061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rgbClr val="FFF8E6"/>
                </a:solidFill>
                <a:latin typeface="微软雅黑" panose="020B0503020204020204" pitchFamily="34" charset="-122"/>
                <a:ea typeface="微软雅黑" panose="020B0503020204020204" pitchFamily="34" charset="-122"/>
              </a:rPr>
              <a:t>中山舰事件</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2" name="矩形 1"/>
          <p:cNvSpPr/>
          <p:nvPr/>
        </p:nvSpPr>
        <p:spPr>
          <a:xfrm>
            <a:off x="1155665" y="309473"/>
            <a:ext cx="258115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4" name="矩形 3"/>
          <p:cNvSpPr/>
          <p:nvPr/>
        </p:nvSpPr>
        <p:spPr>
          <a:xfrm>
            <a:off x="1155666" y="5159239"/>
            <a:ext cx="9757999" cy="1241622"/>
          </a:xfrm>
          <a:prstGeom prst="rect">
            <a:avLst/>
          </a:prstGeom>
          <a:noFill/>
        </p:spPr>
        <p:txBody>
          <a:bodyPr wrap="square" rtlCol="0">
            <a:spAutoFit/>
          </a:bodyPr>
          <a:lstStyle/>
          <a:p>
            <a:pPr algn="just"/>
            <a:r>
              <a:rPr lang="zh-CN" altLang="en-US" sz="1865" dirty="0">
                <a:solidFill>
                  <a:srgbClr val="5F0F05"/>
                </a:solidFill>
                <a:latin typeface="微软雅黑" panose="020B0503020204020204" pitchFamily="34" charset="-122"/>
                <a:ea typeface="微软雅黑" panose="020B0503020204020204" pitchFamily="34" charset="-122"/>
              </a:rPr>
              <a:t>戴季陶主义的出现，西山会议派的出现，蒋介石在广州制造的中山舰事件，1926年5月提出所谓《整理党务案》，都预示着</a:t>
            </a:r>
            <a:r>
              <a:rPr lang="zh-CN" altLang="en-US" sz="1865" b="1" dirty="0">
                <a:solidFill>
                  <a:srgbClr val="C00000"/>
                </a:solidFill>
                <a:latin typeface="微软雅黑" panose="020B0503020204020204" pitchFamily="34" charset="-122"/>
                <a:ea typeface="微软雅黑" panose="020B0503020204020204" pitchFamily="34" charset="-122"/>
              </a:rPr>
              <a:t>国共统一战线开始遭到破坏</a:t>
            </a:r>
            <a:r>
              <a:rPr lang="zh-CN" altLang="en-US" sz="1865" dirty="0">
                <a:solidFill>
                  <a:srgbClr val="5F0F05"/>
                </a:solidFill>
                <a:latin typeface="微软雅黑" panose="020B0503020204020204" pitchFamily="34" charset="-122"/>
                <a:ea typeface="微软雅黑" panose="020B0503020204020204" pitchFamily="34" charset="-122"/>
              </a:rPr>
              <a:t>。 </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a:r>
              <a:rPr lang="zh-CN" altLang="en-US" sz="1865" b="1" dirty="0">
                <a:solidFill>
                  <a:srgbClr val="C00000"/>
                </a:solidFill>
                <a:latin typeface="微软雅黑" panose="020B0503020204020204" pitchFamily="34" charset="-122"/>
                <a:ea typeface="微软雅黑" panose="020B0503020204020204" pitchFamily="34" charset="-122"/>
              </a:rPr>
              <a:t>在1927年</a:t>
            </a:r>
            <a:r>
              <a:rPr lang="zh-CN" altLang="en-US" sz="1865" dirty="0">
                <a:solidFill>
                  <a:srgbClr val="5F0F05"/>
                </a:solidFill>
                <a:latin typeface="微软雅黑" panose="020B0503020204020204" pitchFamily="34" charset="-122"/>
                <a:ea typeface="微软雅黑" panose="020B0503020204020204" pitchFamily="34" charset="-122"/>
              </a:rPr>
              <a:t>，蒋介石和汪精卫先后发动的</a:t>
            </a:r>
            <a:r>
              <a:rPr lang="zh-CN" altLang="en-US" sz="1865" b="1" dirty="0">
                <a:solidFill>
                  <a:srgbClr val="C00000"/>
                </a:solidFill>
                <a:latin typeface="微软雅黑" panose="020B0503020204020204" pitchFamily="34" charset="-122"/>
                <a:ea typeface="微软雅黑" panose="020B0503020204020204" pitchFamily="34" charset="-122"/>
              </a:rPr>
              <a:t>四一二和七一五反革命政变</a:t>
            </a:r>
            <a:r>
              <a:rPr lang="zh-CN" altLang="en-US" sz="1865" dirty="0">
                <a:solidFill>
                  <a:srgbClr val="5F0F05"/>
                </a:solidFill>
                <a:latin typeface="微软雅黑" panose="020B0503020204020204" pitchFamily="34" charset="-122"/>
                <a:ea typeface="微软雅黑" panose="020B0503020204020204" pitchFamily="34" charset="-122"/>
              </a:rPr>
              <a:t>，血腥屠杀共产党人和革命群众，公然背叛革命，这也标志着国共合作因此正式破裂，轰轰烈烈的大革命中途夭折。 </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8" name="Picture 5"/>
          <p:cNvPicPr>
            <a:picLocks noChangeAspect="1" noChangeArrowheads="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37772" b="4124"/>
          <a:stretch>
            <a:fillRect/>
          </a:stretch>
        </p:blipFill>
        <p:spPr bwMode="auto">
          <a:xfrm>
            <a:off x="1155665" y="2385984"/>
            <a:ext cx="2880000" cy="1920000"/>
          </a:xfrm>
          <a:prstGeom prst="rect">
            <a:avLst/>
          </a:prstGeom>
        </p:spPr>
      </p:pic>
      <p:pic>
        <p:nvPicPr>
          <p:cNvPr id="9" name="Picture 6"/>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9934" b="24010"/>
          <a:stretch>
            <a:fillRect/>
          </a:stretch>
        </p:blipFill>
        <p:spPr bwMode="auto">
          <a:xfrm>
            <a:off x="8156335" y="2385984"/>
            <a:ext cx="2880000" cy="1920000"/>
          </a:xfrm>
          <a:prstGeom prst="rect">
            <a:avLst/>
          </a:prstGeom>
        </p:spPr>
      </p:pic>
      <p:pic>
        <p:nvPicPr>
          <p:cNvPr id="12" name="图片 11"/>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569" b="17440"/>
          <a:stretch>
            <a:fillRect/>
          </a:stretch>
        </p:blipFill>
        <p:spPr>
          <a:xfrm>
            <a:off x="4656000" y="2385984"/>
            <a:ext cx="2880000" cy="1920000"/>
          </a:xfrm>
          <a:prstGeom prst="rect">
            <a:avLst/>
          </a:prstGeom>
        </p:spPr>
      </p:pic>
      <p:sp>
        <p:nvSpPr>
          <p:cNvPr id="14" name="矩形 13"/>
          <p:cNvSpPr/>
          <p:nvPr/>
        </p:nvSpPr>
        <p:spPr>
          <a:xfrm>
            <a:off x="2822433" y="1316765"/>
            <a:ext cx="6551972" cy="960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C00000"/>
                </a:solidFill>
                <a:latin typeface="微软雅黑" panose="020B0503020204020204" pitchFamily="34" charset="-122"/>
                <a:ea typeface="微软雅黑" panose="020B0503020204020204" pitchFamily="34" charset="-122"/>
              </a:rPr>
              <a:t>国民大革命高潮的中途夭折</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4656000" y="4429537"/>
            <a:ext cx="2880000" cy="6061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a:solidFill>
                  <a:srgbClr val="FFF8E6"/>
                </a:solidFill>
                <a:latin typeface="微软雅黑" panose="020B0503020204020204" pitchFamily="34" charset="-122"/>
                <a:ea typeface="微软雅黑" panose="020B0503020204020204" pitchFamily="34" charset="-122"/>
              </a:rPr>
              <a:t>四一二反革命政变</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17" name="矩形 16"/>
          <p:cNvSpPr/>
          <p:nvPr/>
        </p:nvSpPr>
        <p:spPr>
          <a:xfrm>
            <a:off x="8156335" y="4429537"/>
            <a:ext cx="2880000" cy="6061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a:solidFill>
                  <a:srgbClr val="FFF8E6"/>
                </a:solidFill>
                <a:latin typeface="微软雅黑" panose="020B0503020204020204" pitchFamily="34" charset="-122"/>
                <a:ea typeface="微软雅黑" panose="020B0503020204020204" pitchFamily="34" charset="-122"/>
              </a:rPr>
              <a:t>七一五反革命政变</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18" name="矩形: 圆角 17"/>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accel="21000" decel="3300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4" accel="21000" decel="3300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000" fill="hold"/>
                                        <p:tgtEl>
                                          <p:spTgt spid="12"/>
                                        </p:tgtEl>
                                        <p:attrNameLst>
                                          <p:attrName>ppt_x</p:attrName>
                                        </p:attrNameLst>
                                      </p:cBhvr>
                                      <p:tavLst>
                                        <p:tav tm="0">
                                          <p:val>
                                            <p:strVal val="#ppt_x"/>
                                          </p:val>
                                        </p:tav>
                                        <p:tav tm="100000">
                                          <p:val>
                                            <p:strVal val="#ppt_x"/>
                                          </p:val>
                                        </p:tav>
                                      </p:tavLst>
                                    </p:anim>
                                    <p:anim calcmode="lin" valueType="num">
                                      <p:cBhvr additive="base">
                                        <p:cTn id="18" dur="10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2" accel="21000" decel="3300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1+#ppt_w/2"/>
                                          </p:val>
                                        </p:tav>
                                        <p:tav tm="100000">
                                          <p:val>
                                            <p:strVal val="#ppt_x"/>
                                          </p:val>
                                        </p:tav>
                                      </p:tavLst>
                                    </p:anim>
                                    <p:anim calcmode="lin" valueType="num">
                                      <p:cBhvr additive="base">
                                        <p:cTn id="22" dur="1000" fill="hold"/>
                                        <p:tgtEl>
                                          <p:spTgt spid="9"/>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anim calcmode="lin" valueType="num">
                                      <p:cBhvr>
                                        <p:cTn id="31" dur="500" fill="hold"/>
                                        <p:tgtEl>
                                          <p:spTgt spid="16"/>
                                        </p:tgtEl>
                                        <p:attrNameLst>
                                          <p:attrName>ppt_x</p:attrName>
                                        </p:attrNameLst>
                                      </p:cBhvr>
                                      <p:tavLst>
                                        <p:tav tm="0">
                                          <p:val>
                                            <p:strVal val="#ppt_x"/>
                                          </p:val>
                                        </p:tav>
                                        <p:tav tm="100000">
                                          <p:val>
                                            <p:strVal val="#ppt_x"/>
                                          </p:val>
                                        </p:tav>
                                      </p:tavLst>
                                    </p:anim>
                                    <p:anim calcmode="lin" valueType="num">
                                      <p:cBhvr>
                                        <p:cTn id="32" dur="500" fill="hold"/>
                                        <p:tgtEl>
                                          <p:spTgt spid="1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anim calcmode="lin" valueType="num">
                                      <p:cBhvr>
                                        <p:cTn id="36" dur="500" fill="hold"/>
                                        <p:tgtEl>
                                          <p:spTgt spid="17"/>
                                        </p:tgtEl>
                                        <p:attrNameLst>
                                          <p:attrName>ppt_x</p:attrName>
                                        </p:attrNameLst>
                                      </p:cBhvr>
                                      <p:tavLst>
                                        <p:tav tm="0">
                                          <p:val>
                                            <p:strVal val="#ppt_x"/>
                                          </p:val>
                                        </p:tav>
                                        <p:tav tm="100000">
                                          <p:val>
                                            <p:strVal val="#ppt_x"/>
                                          </p:val>
                                        </p:tav>
                                      </p:tavLst>
                                    </p:anim>
                                    <p:anim calcmode="lin" valueType="num">
                                      <p:cBhvr>
                                        <p:cTn id="37" dur="500" fill="hold"/>
                                        <p:tgtEl>
                                          <p:spTgt spid="17"/>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750"/>
                                        <p:tgtEl>
                                          <p:spTgt spid="4"/>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14" grpId="0"/>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a:spLocks noChangeAspect="1"/>
          </p:cNvSpPr>
          <p:nvPr/>
        </p:nvSpPr>
        <p:spPr>
          <a:xfrm>
            <a:off x="731043" y="4347059"/>
            <a:ext cx="3444744" cy="81946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rgbClr val="FFF8E6"/>
                </a:solidFill>
                <a:latin typeface="微软雅黑" panose="020B0503020204020204" pitchFamily="34" charset="-122"/>
                <a:ea typeface="微软雅黑" panose="020B0503020204020204" pitchFamily="34" charset="-122"/>
              </a:rPr>
              <a:t>时间：</a:t>
            </a:r>
            <a:r>
              <a:rPr lang="en-US" altLang="zh-CN" sz="1865" dirty="0">
                <a:solidFill>
                  <a:srgbClr val="FFF8E6"/>
                </a:solidFill>
                <a:latin typeface="微软雅黑" panose="020B0503020204020204" pitchFamily="34" charset="-122"/>
                <a:ea typeface="微软雅黑" panose="020B0503020204020204" pitchFamily="34" charset="-122"/>
              </a:rPr>
              <a:t>1927.4.27-5.9</a:t>
            </a:r>
            <a:endParaRPr lang="en-US" altLang="zh-CN" sz="1865" dirty="0">
              <a:solidFill>
                <a:srgbClr val="FFF8E6"/>
              </a:solidFill>
              <a:latin typeface="微软雅黑" panose="020B0503020204020204" pitchFamily="34" charset="-122"/>
              <a:ea typeface="微软雅黑" panose="020B0503020204020204" pitchFamily="34" charset="-122"/>
            </a:endParaRPr>
          </a:p>
          <a:p>
            <a:pPr algn="ctr"/>
            <a:r>
              <a:rPr lang="zh-CN" altLang="en-US" sz="1865" dirty="0">
                <a:solidFill>
                  <a:srgbClr val="FFF8E6"/>
                </a:solidFill>
                <a:latin typeface="微软雅黑" panose="020B0503020204020204" pitchFamily="34" charset="-122"/>
                <a:ea typeface="微软雅黑" panose="020B0503020204020204" pitchFamily="34" charset="-122"/>
              </a:rPr>
              <a:t>地点：武汉</a:t>
            </a:r>
            <a:endParaRPr lang="en-US" altLang="zh-CN" sz="1865" dirty="0">
              <a:solidFill>
                <a:srgbClr val="FFF8E6"/>
              </a:solidFill>
              <a:latin typeface="微软雅黑" panose="020B0503020204020204" pitchFamily="34" charset="-122"/>
              <a:ea typeface="微软雅黑" panose="020B0503020204020204" pitchFamily="34" charset="-122"/>
            </a:endParaRPr>
          </a:p>
        </p:txBody>
      </p:sp>
      <p:sp>
        <p:nvSpPr>
          <p:cNvPr id="11" name="矩形 10"/>
          <p:cNvSpPr>
            <a:spLocks noChangeAspect="1"/>
          </p:cNvSpPr>
          <p:nvPr/>
        </p:nvSpPr>
        <p:spPr>
          <a:xfrm>
            <a:off x="731044" y="5270420"/>
            <a:ext cx="10729912" cy="1368153"/>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35" b="1" dirty="0">
                <a:solidFill>
                  <a:srgbClr val="FFF189"/>
                </a:solidFill>
                <a:latin typeface="微软雅黑" panose="020B0503020204020204" pitchFamily="34" charset="-122"/>
                <a:ea typeface="微软雅黑" panose="020B0503020204020204" pitchFamily="34" charset="-122"/>
              </a:rPr>
              <a:t>历史意义：</a:t>
            </a:r>
            <a:endParaRPr lang="en-US" altLang="zh-CN" sz="2135" b="1" dirty="0">
              <a:solidFill>
                <a:srgbClr val="FFF189"/>
              </a:solidFill>
              <a:latin typeface="微软雅黑" panose="020B0503020204020204" pitchFamily="34" charset="-122"/>
              <a:ea typeface="微软雅黑" panose="020B0503020204020204" pitchFamily="34" charset="-122"/>
            </a:endParaRPr>
          </a:p>
          <a:p>
            <a:r>
              <a:rPr lang="zh-CN" altLang="en-US" sz="1865" dirty="0">
                <a:solidFill>
                  <a:srgbClr val="FFF8E6"/>
                </a:solidFill>
                <a:latin typeface="微软雅黑" panose="020B0503020204020204" pitchFamily="34" charset="-122"/>
                <a:ea typeface="微软雅黑" panose="020B0503020204020204" pitchFamily="34" charset="-122"/>
              </a:rPr>
              <a:t>中共五大虽然召开在革命的危急关头，却没有承担起挽救革命的任务。但周恩来、任弼时等一批对陈独秀的右倾错误有所认识、有所抵制的同志，被选进了新的中央委员会，</a:t>
            </a:r>
            <a:r>
              <a:rPr lang="zh-CN" altLang="en-US" sz="1865" dirty="0">
                <a:solidFill>
                  <a:srgbClr val="FFF189"/>
                </a:solidFill>
                <a:latin typeface="微软雅黑" panose="020B0503020204020204" pitchFamily="34" charset="-122"/>
                <a:ea typeface="微软雅黑" panose="020B0503020204020204" pitchFamily="34" charset="-122"/>
              </a:rPr>
              <a:t>这为后来纠正陈独秀的右倾错误，提供了组织上的准备。</a:t>
            </a:r>
            <a:endParaRPr lang="zh-CN" altLang="en-US" sz="1865" dirty="0">
              <a:solidFill>
                <a:srgbClr val="FFF189"/>
              </a:solidFill>
              <a:latin typeface="微软雅黑" panose="020B0503020204020204" pitchFamily="34" charset="-122"/>
              <a:ea typeface="微软雅黑" panose="020B0503020204020204" pitchFamily="34" charset="-122"/>
            </a:endParaRPr>
          </a:p>
        </p:txBody>
      </p:sp>
      <p:sp>
        <p:nvSpPr>
          <p:cNvPr id="8" name="矩形 7"/>
          <p:cNvSpPr/>
          <p:nvPr/>
        </p:nvSpPr>
        <p:spPr>
          <a:xfrm>
            <a:off x="1162837" y="305503"/>
            <a:ext cx="258115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pic>
        <p:nvPicPr>
          <p:cNvPr id="3" name="图片 2"/>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l="1246" r="1799" b="23664"/>
          <a:stretch>
            <a:fillRect/>
          </a:stretch>
        </p:blipFill>
        <p:spPr>
          <a:xfrm>
            <a:off x="731045" y="2511378"/>
            <a:ext cx="3444743" cy="1731789"/>
          </a:xfrm>
          <a:prstGeom prst="rect">
            <a:avLst/>
          </a:prstGeom>
        </p:spPr>
      </p:pic>
      <p:sp>
        <p:nvSpPr>
          <p:cNvPr id="5" name="Rectangle 3"/>
          <p:cNvSpPr/>
          <p:nvPr/>
        </p:nvSpPr>
        <p:spPr>
          <a:xfrm>
            <a:off x="4415560" y="2455620"/>
            <a:ext cx="7045397" cy="1241622"/>
          </a:xfrm>
          <a:prstGeom prst="rect">
            <a:avLst/>
          </a:prstGeom>
          <a:noFill/>
        </p:spPr>
        <p:txBody>
          <a:bodyPr wrap="square" rtlCol="0">
            <a:spAutoFit/>
          </a:bodyPr>
          <a:lstStyle/>
          <a:p>
            <a:pPr algn="just" eaLnBrk="1"/>
            <a:r>
              <a:rPr lang="zh-CN" altLang="en-US" sz="1865" b="1" dirty="0">
                <a:solidFill>
                  <a:srgbClr val="C00000"/>
                </a:solidFill>
                <a:latin typeface="微软雅黑" panose="020B0503020204020204" pitchFamily="34" charset="-122"/>
                <a:ea typeface="微软雅黑" panose="020B0503020204020204" pitchFamily="34" charset="-122"/>
              </a:rPr>
              <a:t>出席代表：</a:t>
            </a:r>
            <a:endParaRPr lang="en-US" altLang="zh-CN" sz="1865" b="1" dirty="0">
              <a:solidFill>
                <a:srgbClr val="C00000"/>
              </a:solidFill>
              <a:latin typeface="微软雅黑" panose="020B0503020204020204" pitchFamily="34" charset="-122"/>
              <a:ea typeface="微软雅黑" panose="020B0503020204020204" pitchFamily="34" charset="-122"/>
            </a:endParaRPr>
          </a:p>
          <a:p>
            <a:pPr algn="just" eaLnBrk="1"/>
            <a:r>
              <a:rPr lang="zh-CN" altLang="en-US" sz="1865" dirty="0">
                <a:solidFill>
                  <a:srgbClr val="5F0F05"/>
                </a:solidFill>
                <a:latin typeface="微软雅黑" panose="020B0503020204020204" pitchFamily="34" charset="-122"/>
                <a:ea typeface="微软雅黑" panose="020B0503020204020204" pitchFamily="34" charset="-122"/>
              </a:rPr>
              <a:t>陈独秀、瞿秋白、蔡和森、李维汉、毛泽东、张国焘、李立三等</a:t>
            </a:r>
            <a:r>
              <a:rPr lang="en-US" altLang="zh-CN" sz="1865" dirty="0">
                <a:solidFill>
                  <a:srgbClr val="5F0F05"/>
                </a:solidFill>
                <a:latin typeface="微软雅黑" panose="020B0503020204020204" pitchFamily="34" charset="-122"/>
                <a:ea typeface="微软雅黑" panose="020B0503020204020204" pitchFamily="34" charset="-122"/>
              </a:rPr>
              <a:t>82</a:t>
            </a:r>
            <a:r>
              <a:rPr lang="zh-CN" altLang="en-US" sz="1865" dirty="0">
                <a:solidFill>
                  <a:srgbClr val="5F0F05"/>
                </a:solidFill>
                <a:latin typeface="微软雅黑" panose="020B0503020204020204" pitchFamily="34" charset="-122"/>
                <a:ea typeface="微软雅黑" panose="020B0503020204020204" pitchFamily="34" charset="-122"/>
              </a:rPr>
              <a:t>人，代表全国</a:t>
            </a:r>
            <a:r>
              <a:rPr lang="en-US" altLang="zh-CN" sz="1865" dirty="0">
                <a:solidFill>
                  <a:srgbClr val="5F0F05"/>
                </a:solidFill>
                <a:latin typeface="微软雅黑" panose="020B0503020204020204" pitchFamily="34" charset="-122"/>
                <a:ea typeface="微软雅黑" panose="020B0503020204020204" pitchFamily="34" charset="-122"/>
              </a:rPr>
              <a:t>57967</a:t>
            </a:r>
            <a:r>
              <a:rPr lang="zh-CN" altLang="en-US" sz="1865" dirty="0">
                <a:solidFill>
                  <a:srgbClr val="5F0F05"/>
                </a:solidFill>
                <a:latin typeface="微软雅黑" panose="020B0503020204020204" pitchFamily="34" charset="-122"/>
                <a:ea typeface="微软雅黑" panose="020B0503020204020204" pitchFamily="34" charset="-122"/>
              </a:rPr>
              <a:t>名党员。共产国际代表罗易、鲍罗廷、维经斯基等也出席了大会。</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6" name="Rectangle 3"/>
          <p:cNvSpPr/>
          <p:nvPr/>
        </p:nvSpPr>
        <p:spPr>
          <a:xfrm>
            <a:off x="4415560" y="3655444"/>
            <a:ext cx="7045397" cy="1528945"/>
          </a:xfrm>
          <a:prstGeom prst="rect">
            <a:avLst/>
          </a:prstGeom>
          <a:noFill/>
        </p:spPr>
        <p:txBody>
          <a:bodyPr wrap="square" rtlCol="0">
            <a:spAutoFit/>
          </a:bodyPr>
          <a:lstStyle/>
          <a:p>
            <a:pPr algn="just" eaLnBrk="1"/>
            <a:r>
              <a:rPr lang="zh-CN" altLang="en-US" sz="1865" b="1" dirty="0">
                <a:solidFill>
                  <a:srgbClr val="C00000"/>
                </a:solidFill>
                <a:latin typeface="微软雅黑" panose="020B0503020204020204" pitchFamily="34" charset="-122"/>
                <a:ea typeface="微软雅黑" panose="020B0503020204020204" pitchFamily="34" charset="-122"/>
              </a:rPr>
              <a:t>中心议题：</a:t>
            </a:r>
            <a:endParaRPr lang="en-US" altLang="zh-CN" sz="1865" b="1" dirty="0">
              <a:solidFill>
                <a:srgbClr val="C00000"/>
              </a:solidFill>
              <a:latin typeface="微软雅黑" panose="020B0503020204020204" pitchFamily="34" charset="-122"/>
              <a:ea typeface="微软雅黑" panose="020B0503020204020204" pitchFamily="34" charset="-122"/>
            </a:endParaRPr>
          </a:p>
          <a:p>
            <a:pPr algn="just" eaLnBrk="1"/>
            <a:r>
              <a:rPr lang="zh-CN" altLang="en-US" sz="1865" dirty="0">
                <a:solidFill>
                  <a:srgbClr val="5F0F05"/>
                </a:solidFill>
                <a:latin typeface="微软雅黑" panose="020B0503020204020204" pitchFamily="34" charset="-122"/>
                <a:ea typeface="微软雅黑" panose="020B0503020204020204" pitchFamily="34" charset="-122"/>
              </a:rPr>
              <a:t>中共五大是在蒋介石发动反革命政变之后半个月，中国革命处于危急关头召开的。主要任务是纠正陈独秀的机会主义错误，并决定党的重大方针政策。会议虽然对右倾投降主义错误进行了批评，却没有拿出纠正这些错误的任何办法。</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0" name="矩形 9"/>
          <p:cNvSpPr>
            <a:spLocks noChangeAspect="1"/>
          </p:cNvSpPr>
          <p:nvPr/>
        </p:nvSpPr>
        <p:spPr>
          <a:xfrm>
            <a:off x="731044" y="1557274"/>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中国共产党第五次全国代表大会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3" name="矩形: 圆角 12"/>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50" fill="hold"/>
                                        <p:tgtEl>
                                          <p:spTgt spid="3"/>
                                        </p:tgtEl>
                                        <p:attrNameLst>
                                          <p:attrName>ppt_w</p:attrName>
                                        </p:attrNameLst>
                                      </p:cBhvr>
                                      <p:tavLst>
                                        <p:tav tm="0">
                                          <p:val>
                                            <p:strVal val="(6*min(max(#ppt_w*#ppt_h,.3),1)-7.4)/-.7*#ppt_w"/>
                                          </p:val>
                                        </p:tav>
                                        <p:tav tm="100000">
                                          <p:val>
                                            <p:strVal val="#ppt_w"/>
                                          </p:val>
                                        </p:tav>
                                      </p:tavLst>
                                    </p:anim>
                                    <p:anim calcmode="lin" valueType="num">
                                      <p:cBhvr>
                                        <p:cTn id="14" dur="750" fill="hold"/>
                                        <p:tgtEl>
                                          <p:spTgt spid="3"/>
                                        </p:tgtEl>
                                        <p:attrNameLst>
                                          <p:attrName>ppt_h</p:attrName>
                                        </p:attrNameLst>
                                      </p:cBhvr>
                                      <p:tavLst>
                                        <p:tav tm="0">
                                          <p:val>
                                            <p:strVal val="(6*min(max(#ppt_w*#ppt_h,.3),1)-7.4)/-.7*#ppt_h"/>
                                          </p:val>
                                        </p:tav>
                                        <p:tav tm="100000">
                                          <p:val>
                                            <p:strVal val="#ppt_h"/>
                                          </p:val>
                                        </p:tav>
                                      </p:tavLst>
                                    </p:anim>
                                    <p:anim calcmode="lin" valueType="num">
                                      <p:cBhvr>
                                        <p:cTn id="15" dur="750" fill="hold"/>
                                        <p:tgtEl>
                                          <p:spTgt spid="3"/>
                                        </p:tgtEl>
                                        <p:attrNameLst>
                                          <p:attrName>ppt_x</p:attrName>
                                        </p:attrNameLst>
                                      </p:cBhvr>
                                      <p:tavLst>
                                        <p:tav tm="0">
                                          <p:val>
                                            <p:fltVal val="0.5"/>
                                          </p:val>
                                        </p:tav>
                                        <p:tav tm="100000">
                                          <p:val>
                                            <p:strVal val="#ppt_x"/>
                                          </p:val>
                                        </p:tav>
                                      </p:tavLst>
                                    </p:anim>
                                    <p:anim calcmode="lin" valueType="num">
                                      <p:cBhvr>
                                        <p:cTn id="16" dur="750" fill="hold"/>
                                        <p:tgtEl>
                                          <p:spTgt spid="3"/>
                                        </p:tgtEl>
                                        <p:attrNameLst>
                                          <p:attrName>ppt_y</p:attrName>
                                        </p:attrNameLst>
                                      </p:cBhvr>
                                      <p:tavLst>
                                        <p:tav tm="0">
                                          <p:val>
                                            <p:strVal val="1+(6*min(max(#ppt_w*#ppt_h,.3),1)-7.4)/-.7*#ppt_h/2"/>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75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000"/>
                                        <p:tgtEl>
                                          <p:spTgt spid="5"/>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1000"/>
                                        <p:tgtEl>
                                          <p:spTgt spid="6"/>
                                        </p:tgtEl>
                                      </p:cBhvr>
                                    </p:animEffect>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5" grpId="0"/>
      <p:bldP spid="6" grpId="0"/>
      <p:bldP spid="10"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38493" y="324294"/>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土地革命时期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9" name="矩形 8"/>
          <p:cNvSpPr/>
          <p:nvPr/>
        </p:nvSpPr>
        <p:spPr>
          <a:xfrm>
            <a:off x="1051515" y="2268766"/>
            <a:ext cx="10113323" cy="1077090"/>
          </a:xfrm>
          <a:prstGeom prst="rect">
            <a:avLst/>
          </a:prstGeom>
        </p:spPr>
        <p:txBody>
          <a:bodyPr wrap="square">
            <a:spAutoFit/>
          </a:bodyPr>
          <a:lstStyle/>
          <a:p>
            <a:pPr algn="just">
              <a:lnSpc>
                <a:spcPct val="150000"/>
              </a:lnSpc>
            </a:pPr>
            <a:r>
              <a:rPr lang="zh-CN" altLang="en-US" sz="2135" dirty="0">
                <a:solidFill>
                  <a:srgbClr val="5F0F05"/>
                </a:solidFill>
                <a:latin typeface="微软雅黑" panose="020B0503020204020204" pitchFamily="34" charset="-122"/>
                <a:ea typeface="微软雅黑" panose="020B0503020204020204" pitchFamily="34" charset="-122"/>
              </a:rPr>
              <a:t>1927年8月至1928年底。党主要是发动和领导各地武装起义，</a:t>
            </a:r>
            <a:r>
              <a:rPr lang="zh-CN" altLang="en-US" sz="2135" b="1" dirty="0">
                <a:solidFill>
                  <a:srgbClr val="C00000"/>
                </a:solidFill>
                <a:latin typeface="微软雅黑" panose="020B0503020204020204" pitchFamily="34" charset="-122"/>
                <a:ea typeface="微软雅黑" panose="020B0503020204020204" pitchFamily="34" charset="-122"/>
              </a:rPr>
              <a:t>创建工农红军和农村根据地</a:t>
            </a:r>
            <a:r>
              <a:rPr lang="zh-CN" altLang="en-US" sz="2135" dirty="0">
                <a:solidFill>
                  <a:srgbClr val="5F0F05"/>
                </a:solidFill>
                <a:latin typeface="微软雅黑" panose="020B0503020204020204" pitchFamily="34" charset="-122"/>
                <a:ea typeface="微软雅黑" panose="020B0503020204020204" pitchFamily="34" charset="-122"/>
              </a:rPr>
              <a:t>，革命力量得到了初步的恢复和发展。</a:t>
            </a:r>
            <a:endParaRPr lang="zh-CN" altLang="en-US" sz="2135" dirty="0">
              <a:solidFill>
                <a:srgbClr val="5F0F05"/>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1986722" y="3535789"/>
            <a:ext cx="4831559" cy="2609739"/>
          </a:xfrm>
          <a:prstGeom prst="rect">
            <a:avLst/>
          </a:prstGeom>
        </p:spPr>
      </p:pic>
      <p:pic>
        <p:nvPicPr>
          <p:cNvPr id="11" name="图片 10"/>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196418" y="3535789"/>
            <a:ext cx="2968420" cy="2609739"/>
          </a:xfrm>
          <a:prstGeom prst="rect">
            <a:avLst/>
          </a:prstGeom>
        </p:spPr>
      </p:pic>
      <p:sp>
        <p:nvSpPr>
          <p:cNvPr id="14" name="Rectangle 2"/>
          <p:cNvSpPr/>
          <p:nvPr/>
        </p:nvSpPr>
        <p:spPr>
          <a:xfrm>
            <a:off x="2411738" y="1541901"/>
            <a:ext cx="7368525" cy="726864"/>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pPr algn="ctr"/>
            <a:r>
              <a:rPr lang="zh-CN" altLang="en-US" sz="3735" b="1" dirty="0">
                <a:solidFill>
                  <a:srgbClr val="C00000"/>
                </a:solidFill>
                <a:latin typeface="微软雅黑" panose="020B0503020204020204" pitchFamily="34" charset="-122"/>
                <a:ea typeface="微软雅黑" panose="020B0503020204020204" pitchFamily="34" charset="-122"/>
              </a:rPr>
              <a:t>南昌起义与八七会议</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a:spLocks noChangeAspect="1"/>
          </p:cNvSpPr>
          <p:nvPr/>
        </p:nvSpPr>
        <p:spPr>
          <a:xfrm>
            <a:off x="1051515" y="3535789"/>
            <a:ext cx="770764" cy="260973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a:solidFill>
                  <a:srgbClr val="FFF8E6"/>
                </a:solidFill>
                <a:latin typeface="微软雅黑" panose="020B0503020204020204" pitchFamily="34" charset="-122"/>
                <a:ea typeface="微软雅黑" panose="020B0503020204020204" pitchFamily="34" charset="-122"/>
              </a:rPr>
              <a:t>南昌起义</a:t>
            </a:r>
            <a:endParaRPr lang="zh-CN" altLang="en-US" sz="2665" b="1" dirty="0">
              <a:solidFill>
                <a:srgbClr val="FFF8E6"/>
              </a:solidFill>
              <a:latin typeface="微软雅黑" panose="020B0503020204020204" pitchFamily="34" charset="-122"/>
              <a:ea typeface="微软雅黑" panose="020B0503020204020204" pitchFamily="34" charset="-122"/>
            </a:endParaRPr>
          </a:p>
        </p:txBody>
      </p:sp>
      <p:sp>
        <p:nvSpPr>
          <p:cNvPr id="16" name="矩形 15"/>
          <p:cNvSpPr>
            <a:spLocks noChangeAspect="1"/>
          </p:cNvSpPr>
          <p:nvPr/>
        </p:nvSpPr>
        <p:spPr>
          <a:xfrm>
            <a:off x="7276406" y="3535789"/>
            <a:ext cx="770764" cy="2609739"/>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a:solidFill>
                  <a:srgbClr val="FFF8E6"/>
                </a:solidFill>
                <a:latin typeface="微软雅黑" panose="020B0503020204020204" pitchFamily="34" charset="-122"/>
                <a:ea typeface="微软雅黑" panose="020B0503020204020204" pitchFamily="34" charset="-122"/>
              </a:rPr>
              <a:t>八七会议</a:t>
            </a:r>
            <a:endParaRPr lang="zh-CN" altLang="en-US" sz="2665" b="1" dirty="0">
              <a:solidFill>
                <a:srgbClr val="FFF8E6"/>
              </a:solidFill>
              <a:latin typeface="微软雅黑" panose="020B0503020204020204" pitchFamily="34" charset="-122"/>
              <a:ea typeface="微软雅黑" panose="020B0503020204020204" pitchFamily="34" charset="-122"/>
            </a:endParaRPr>
          </a:p>
        </p:txBody>
      </p:sp>
      <p:sp>
        <p:nvSpPr>
          <p:cNvPr id="17" name="矩形: 圆角 16"/>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750"/>
                                        <p:tgtEl>
                                          <p:spTgt spid="9"/>
                                        </p:tgtEl>
                                        <p:attrNameLst>
                                          <p:attrName>ppt_y</p:attrName>
                                        </p:attrNameLst>
                                      </p:cBhvr>
                                      <p:tavLst>
                                        <p:tav tm="0">
                                          <p:val>
                                            <p:strVal val="#ppt_y+#ppt_h*1.125000"/>
                                          </p:val>
                                        </p:tav>
                                        <p:tav tm="100000">
                                          <p:val>
                                            <p:strVal val="#ppt_y"/>
                                          </p:val>
                                        </p:tav>
                                      </p:tavLst>
                                    </p:anim>
                                    <p:animEffect transition="in" filter="wipe(up)">
                                      <p:cBhvr>
                                        <p:cTn id="14" dur="750"/>
                                        <p:tgtEl>
                                          <p:spTgt spid="9"/>
                                        </p:tgtEl>
                                      </p:cBhvr>
                                    </p:animEffect>
                                  </p:childTnLst>
                                </p:cTn>
                              </p:par>
                            </p:childTnLst>
                          </p:cTn>
                        </p:par>
                        <p:par>
                          <p:cTn id="15" fill="hold">
                            <p:stCondLst>
                              <p:cond delay="2000"/>
                            </p:stCondLst>
                            <p:childTnLst>
                              <p:par>
                                <p:cTn id="16" presetID="22" presetClass="entr" presetSubtype="1"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75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750"/>
                                        <p:tgtEl>
                                          <p:spTgt spid="16"/>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弧形 22"/>
          <p:cNvSpPr>
            <a:spLocks noChangeAspect="1"/>
          </p:cNvSpPr>
          <p:nvPr/>
        </p:nvSpPr>
        <p:spPr>
          <a:xfrm>
            <a:off x="367979" y="1528015"/>
            <a:ext cx="4080000" cy="4080000"/>
          </a:xfrm>
          <a:prstGeom prst="arc">
            <a:avLst>
              <a:gd name="adj1" fmla="val 17204711"/>
              <a:gd name="adj2" fmla="val 4458108"/>
            </a:avLst>
          </a:prstGeom>
          <a:ln>
            <a:gradFill>
              <a:gsLst>
                <a:gs pos="30000">
                  <a:srgbClr val="C00000"/>
                </a:gs>
                <a:gs pos="90000">
                  <a:srgbClr val="FF3300"/>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 name="Rectangle 3"/>
          <p:cNvSpPr/>
          <p:nvPr/>
        </p:nvSpPr>
        <p:spPr>
          <a:xfrm>
            <a:off x="4483256" y="1635572"/>
            <a:ext cx="6565843" cy="954300"/>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八七会议总结了大革命失败的经验教训，结束了陈独秀右倾投降主义在中央的统治，撤销了陈独秀总书记的职务，选举了临时中央政治局；</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7" name="Rectangle 3"/>
          <p:cNvSpPr/>
          <p:nvPr/>
        </p:nvSpPr>
        <p:spPr>
          <a:xfrm>
            <a:off x="4956331" y="3112189"/>
            <a:ext cx="6284789" cy="666977"/>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确定了土地革命和武装反抗国民党反动派的总方针，并把发动农民举行秋收起义作为当前党的最主要的任务。</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9" name="Rectangle 3"/>
          <p:cNvSpPr/>
          <p:nvPr/>
        </p:nvSpPr>
        <p:spPr>
          <a:xfrm>
            <a:off x="4394248" y="4684971"/>
            <a:ext cx="6654851" cy="666977"/>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毛泽东出席了这次会议，并提出了著名的“枪杆子里出政权”的论断。</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7" name="MH_Other_1"/>
          <p:cNvSpPr>
            <a:spLocks noChangeAspect="1"/>
          </p:cNvSpPr>
          <p:nvPr>
            <p:custDataLst>
              <p:tags r:id="rId1"/>
            </p:custDataLst>
          </p:nvPr>
        </p:nvSpPr>
        <p:spPr>
          <a:xfrm>
            <a:off x="3570148" y="1821423"/>
            <a:ext cx="624000" cy="624000"/>
          </a:xfrm>
          <a:prstGeom prst="ellipse">
            <a:avLst/>
          </a:prstGeom>
          <a:solidFill>
            <a:srgbClr val="C00000"/>
          </a:solidFill>
          <a:ln w="25400">
            <a:noFill/>
          </a:ln>
          <a:effectLst>
            <a:outerShdw blurRad="50800" dist="12700" dir="2700000" algn="tl" rotWithShape="0">
              <a:schemeClr val="tx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2400" dirty="0">
                <a:solidFill>
                  <a:srgbClr val="F8EDDB"/>
                </a:solidFill>
                <a:latin typeface="微软雅黑" panose="020B0503020204020204" pitchFamily="34" charset="-122"/>
                <a:ea typeface="微软雅黑" panose="020B0503020204020204" pitchFamily="34" charset="-122"/>
              </a:rPr>
              <a:t>1</a:t>
            </a:r>
            <a:endParaRPr lang="zh-CN" altLang="en-US" sz="2400" dirty="0">
              <a:solidFill>
                <a:srgbClr val="F8EDDB"/>
              </a:solidFill>
              <a:latin typeface="微软雅黑" panose="020B0503020204020204" pitchFamily="34" charset="-122"/>
              <a:ea typeface="微软雅黑" panose="020B0503020204020204" pitchFamily="34" charset="-122"/>
            </a:endParaRPr>
          </a:p>
        </p:txBody>
      </p:sp>
      <p:sp>
        <p:nvSpPr>
          <p:cNvPr id="19" name="MH_Other_1"/>
          <p:cNvSpPr>
            <a:spLocks noChangeAspect="1"/>
          </p:cNvSpPr>
          <p:nvPr>
            <p:custDataLst>
              <p:tags r:id="rId2"/>
            </p:custDataLst>
          </p:nvPr>
        </p:nvSpPr>
        <p:spPr>
          <a:xfrm>
            <a:off x="4154168" y="3185816"/>
            <a:ext cx="624000" cy="624000"/>
          </a:xfrm>
          <a:prstGeom prst="ellipse">
            <a:avLst/>
          </a:prstGeom>
          <a:solidFill>
            <a:srgbClr val="C00000"/>
          </a:solidFill>
          <a:ln w="25400">
            <a:noFill/>
          </a:ln>
          <a:effectLst>
            <a:outerShdw blurRad="50800" dist="12700" dir="2700000" algn="tl" rotWithShape="0">
              <a:schemeClr val="tx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2400" dirty="0">
                <a:solidFill>
                  <a:srgbClr val="F8EDDB"/>
                </a:solidFill>
                <a:latin typeface="微软雅黑" panose="020B0503020204020204" pitchFamily="34" charset="-122"/>
                <a:ea typeface="微软雅黑" panose="020B0503020204020204" pitchFamily="34" charset="-122"/>
              </a:rPr>
              <a:t>2</a:t>
            </a:r>
            <a:endParaRPr lang="zh-CN" altLang="en-US" sz="2400" dirty="0">
              <a:solidFill>
                <a:srgbClr val="F8EDDB"/>
              </a:solidFill>
              <a:latin typeface="微软雅黑" panose="020B0503020204020204" pitchFamily="34" charset="-122"/>
              <a:ea typeface="微软雅黑" panose="020B0503020204020204" pitchFamily="34" charset="-122"/>
            </a:endParaRPr>
          </a:p>
        </p:txBody>
      </p:sp>
      <p:sp>
        <p:nvSpPr>
          <p:cNvPr id="20" name="MH_Other_1"/>
          <p:cNvSpPr>
            <a:spLocks noChangeAspect="1"/>
          </p:cNvSpPr>
          <p:nvPr>
            <p:custDataLst>
              <p:tags r:id="rId3"/>
            </p:custDataLst>
          </p:nvPr>
        </p:nvSpPr>
        <p:spPr>
          <a:xfrm>
            <a:off x="3570148" y="4721784"/>
            <a:ext cx="624000" cy="624000"/>
          </a:xfrm>
          <a:prstGeom prst="ellipse">
            <a:avLst/>
          </a:prstGeom>
          <a:solidFill>
            <a:srgbClr val="C00000"/>
          </a:solidFill>
          <a:ln w="25400">
            <a:noFill/>
          </a:ln>
          <a:effectLst>
            <a:outerShdw blurRad="50800" dist="12700" dir="2700000" algn="tl" rotWithShape="0">
              <a:schemeClr val="tx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2400" dirty="0">
                <a:solidFill>
                  <a:srgbClr val="F8EDDB"/>
                </a:solidFill>
                <a:latin typeface="微软雅黑" panose="020B0503020204020204" pitchFamily="34" charset="-122"/>
                <a:ea typeface="微软雅黑" panose="020B0503020204020204" pitchFamily="34" charset="-122"/>
              </a:rPr>
              <a:t>3</a:t>
            </a:r>
            <a:endParaRPr lang="zh-CN" altLang="en-US" sz="2400" dirty="0">
              <a:solidFill>
                <a:srgbClr val="F8EDDB"/>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2702" y="2128015"/>
            <a:ext cx="2950556" cy="2880000"/>
            <a:chOff x="801126" y="1543993"/>
            <a:chExt cx="2212917" cy="2160000"/>
          </a:xfrm>
        </p:grpSpPr>
        <p:sp>
          <p:nvSpPr>
            <p:cNvPr id="16" name="MH_Title_1"/>
            <p:cNvSpPr>
              <a:spLocks noChangeAspect="1"/>
            </p:cNvSpPr>
            <p:nvPr>
              <p:custDataLst>
                <p:tags r:id="rId4"/>
              </p:custDataLst>
            </p:nvPr>
          </p:nvSpPr>
          <p:spPr>
            <a:xfrm>
              <a:off x="827584" y="1543993"/>
              <a:ext cx="2160000" cy="2160000"/>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2" name="矩形 1"/>
            <p:cNvSpPr/>
            <p:nvPr/>
          </p:nvSpPr>
          <p:spPr>
            <a:xfrm>
              <a:off x="801126" y="2407969"/>
              <a:ext cx="2212917" cy="930928"/>
            </a:xfrm>
            <a:prstGeom prst="rect">
              <a:avLst/>
            </a:prstGeom>
          </p:spPr>
          <p:txBody>
            <a:bodyPr wrap="square">
              <a:spAutoFit/>
            </a:bodyPr>
            <a:lstStyle/>
            <a:p>
              <a:pPr algn="ctr"/>
              <a:r>
                <a:rPr lang="zh-CN" altLang="en-US" sz="3735" b="1" dirty="0">
                  <a:solidFill>
                    <a:srgbClr val="FFF8E6"/>
                  </a:solidFill>
                  <a:latin typeface="微软雅黑" panose="020B0503020204020204" pitchFamily="34" charset="-122"/>
                  <a:ea typeface="微软雅黑" panose="020B0503020204020204" pitchFamily="34" charset="-122"/>
                </a:rPr>
                <a:t>八七会议的历史意义</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24" name="Freeform 5"/>
            <p:cNvSpPr>
              <a:spLocks noChangeAspect="1"/>
            </p:cNvSpPr>
            <p:nvPr/>
          </p:nvSpPr>
          <p:spPr bwMode="auto">
            <a:xfrm>
              <a:off x="1623285" y="1776959"/>
              <a:ext cx="568598" cy="57818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8E6"/>
            </a:solidFill>
            <a:ln>
              <a:noFill/>
            </a:ln>
            <a:effectLst/>
          </p:spPr>
          <p:txBody>
            <a:bodyPr vert="horz" wrap="square" lIns="121920" tIns="60960" rIns="121920" bIns="60960" numCol="1" anchor="t" anchorCtr="0" compatLnSpc="1"/>
            <a:lstStyle/>
            <a:p>
              <a:endParaRPr lang="zh-CN" altLang="en-US" sz="2400" dirty="0">
                <a:solidFill>
                  <a:srgbClr val="FFF8E6"/>
                </a:solidFill>
              </a:endParaRPr>
            </a:p>
          </p:txBody>
        </p:sp>
      </p:grpSp>
      <p:sp>
        <p:nvSpPr>
          <p:cNvPr id="27" name="矩形: 圆角 26"/>
          <p:cNvSpPr/>
          <p:nvPr/>
        </p:nvSpPr>
        <p:spPr>
          <a:xfrm>
            <a:off x="967979" y="5714351"/>
            <a:ext cx="10273141" cy="778757"/>
          </a:xfrm>
          <a:prstGeom prst="roundRect">
            <a:avLst>
              <a:gd name="adj" fmla="val 50000"/>
            </a:avLst>
          </a:prstGeom>
          <a:solidFill>
            <a:srgbClr val="5F0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FFF8E6"/>
                </a:solidFill>
                <a:latin typeface="微软雅黑" panose="020B0503020204020204" pitchFamily="34" charset="-122"/>
                <a:ea typeface="微软雅黑" panose="020B0503020204020204" pitchFamily="34" charset="-122"/>
              </a:rPr>
              <a:t>意义：给处于思想混乱和组织涣散的中国共产党指明了方向。 </a:t>
            </a:r>
            <a:endParaRPr lang="zh-CN" altLang="en-US" sz="2400" b="1" dirty="0">
              <a:solidFill>
                <a:srgbClr val="FFF8E6"/>
              </a:solidFill>
              <a:latin typeface="微软雅黑" panose="020B0503020204020204" pitchFamily="34" charset="-122"/>
              <a:ea typeface="微软雅黑" panose="020B0503020204020204" pitchFamily="34" charset="-122"/>
            </a:endParaRPr>
          </a:p>
        </p:txBody>
      </p:sp>
      <p:sp>
        <p:nvSpPr>
          <p:cNvPr id="28" name="矩形: 圆角 27"/>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8" name="矩形 17"/>
          <p:cNvSpPr/>
          <p:nvPr/>
        </p:nvSpPr>
        <p:spPr>
          <a:xfrm>
            <a:off x="1238493" y="324294"/>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土地革命时期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2" presetClass="path" presetSubtype="0" decel="100000" fill="hold" grpId="1" nodeType="withEffect">
                                  <p:stCondLst>
                                    <p:cond delay="750"/>
                                  </p:stCondLst>
                                  <p:childTnLst>
                                    <p:animMotion origin="layout" path="M 4.375E-6 7.40741E-7 L 0.14518 -0.00023 " pathEditMode="relative" rAng="0" ptsTypes="AA">
                                      <p:cBhvr>
                                        <p:cTn id="16" dur="1000" spd="-100000" fill="hold"/>
                                        <p:tgtEl>
                                          <p:spTgt spid="17"/>
                                        </p:tgtEl>
                                        <p:attrNameLst>
                                          <p:attrName>ppt_x</p:attrName>
                                          <p:attrName>ppt_y</p:attrName>
                                        </p:attrNameLst>
                                      </p:cBhvr>
                                      <p:rCtr x="7253" y="-23"/>
                                    </p:animMotion>
                                  </p:childTnLst>
                                </p:cTn>
                              </p:par>
                              <p:par>
                                <p:cTn id="17" presetID="10" presetClass="entr" presetSubtype="0" fill="hold" grpId="0" nodeType="withEffect">
                                  <p:stCondLst>
                                    <p:cond delay="8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42" presetClass="path" presetSubtype="0" decel="100000" fill="hold" grpId="1" nodeType="withEffect">
                                  <p:stCondLst>
                                    <p:cond delay="850"/>
                                  </p:stCondLst>
                                  <p:childTnLst>
                                    <p:animMotion origin="layout" path="M -2.29167E-6 -2.59259E-6 L 0.14518 -0.00023 " pathEditMode="relative" rAng="0" ptsTypes="AA">
                                      <p:cBhvr>
                                        <p:cTn id="21" dur="1000" spd="-100000" fill="hold"/>
                                        <p:tgtEl>
                                          <p:spTgt spid="19"/>
                                        </p:tgtEl>
                                        <p:attrNameLst>
                                          <p:attrName>ppt_x</p:attrName>
                                          <p:attrName>ppt_y</p:attrName>
                                        </p:attrNameLst>
                                      </p:cBhvr>
                                      <p:rCtr x="7253" y="-23"/>
                                    </p:animMotion>
                                  </p:childTnLst>
                                </p:cTn>
                              </p:par>
                              <p:par>
                                <p:cTn id="22" presetID="10" presetClass="entr" presetSubtype="0" fill="hold" grpId="0" nodeType="withEffect">
                                  <p:stCondLst>
                                    <p:cond delay="9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42" presetClass="path" presetSubtype="0" decel="100000" fill="hold" grpId="1" nodeType="withEffect">
                                  <p:stCondLst>
                                    <p:cond delay="950"/>
                                  </p:stCondLst>
                                  <p:childTnLst>
                                    <p:animMotion origin="layout" path="M 4.375E-6 -4.44444E-6 L 0.14518 -0.00023 " pathEditMode="relative" rAng="0" ptsTypes="AA">
                                      <p:cBhvr>
                                        <p:cTn id="26" dur="1000" spd="-100000" fill="hold"/>
                                        <p:tgtEl>
                                          <p:spTgt spid="20"/>
                                        </p:tgtEl>
                                        <p:attrNameLst>
                                          <p:attrName>ppt_x</p:attrName>
                                          <p:attrName>ppt_y</p:attrName>
                                        </p:attrNameLst>
                                      </p:cBhvr>
                                      <p:rCtr x="7253" y="-23"/>
                                    </p:animMotion>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500"/>
                                        <p:tgtEl>
                                          <p:spTgt spid="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750"/>
                                        <p:tgtEl>
                                          <p:spTgt spid="27"/>
                                        </p:tgtEl>
                                      </p:cBhvr>
                                    </p:animEffect>
                                    <p:anim calcmode="lin" valueType="num">
                                      <p:cBhvr>
                                        <p:cTn id="41" dur="750" fill="hold"/>
                                        <p:tgtEl>
                                          <p:spTgt spid="27"/>
                                        </p:tgtEl>
                                        <p:attrNameLst>
                                          <p:attrName>ppt_x</p:attrName>
                                        </p:attrNameLst>
                                      </p:cBhvr>
                                      <p:tavLst>
                                        <p:tav tm="0">
                                          <p:val>
                                            <p:strVal val="#ppt_x"/>
                                          </p:val>
                                        </p:tav>
                                        <p:tav tm="100000">
                                          <p:val>
                                            <p:strVal val="#ppt_x"/>
                                          </p:val>
                                        </p:tav>
                                      </p:tavLst>
                                    </p:anim>
                                    <p:anim calcmode="lin" valueType="num">
                                      <p:cBhvr>
                                        <p:cTn id="42" dur="750" fill="hold"/>
                                        <p:tgtEl>
                                          <p:spTgt spid="27"/>
                                        </p:tgtEl>
                                        <p:attrNameLst>
                                          <p:attrName>ppt_y</p:attrName>
                                        </p:attrNameLst>
                                      </p:cBhvr>
                                      <p:tavLst>
                                        <p:tav tm="0">
                                          <p:val>
                                            <p:strVal val="#ppt_y+.1"/>
                                          </p:val>
                                        </p:tav>
                                        <p:tav tm="100000">
                                          <p:val>
                                            <p:strVal val="#ppt_y"/>
                                          </p:val>
                                        </p:tav>
                                      </p:tavLst>
                                    </p:anim>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p:bldP spid="7" grpId="0"/>
      <p:bldP spid="9" grpId="0"/>
      <p:bldP spid="17" grpId="0" animBg="1"/>
      <p:bldP spid="17" grpId="1" animBg="1"/>
      <p:bldP spid="19" grpId="0" animBg="1"/>
      <p:bldP spid="19" grpId="1" animBg="1"/>
      <p:bldP spid="20" grpId="0" animBg="1"/>
      <p:bldP spid="20" grpId="1" animBg="1"/>
      <p:bldP spid="27"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a:spLocks noChangeAspect="1"/>
          </p:cNvSpPr>
          <p:nvPr/>
        </p:nvSpPr>
        <p:spPr>
          <a:xfrm>
            <a:off x="731044" y="5568189"/>
            <a:ext cx="3258123" cy="846399"/>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rgbClr val="FFF189"/>
                </a:solidFill>
                <a:latin typeface="微软雅黑" panose="020B0503020204020204" pitchFamily="34" charset="-122"/>
                <a:ea typeface="微软雅黑" panose="020B0503020204020204" pitchFamily="34" charset="-122"/>
              </a:rPr>
              <a:t>时间：</a:t>
            </a:r>
            <a:r>
              <a:rPr lang="en-US" altLang="zh-CN" sz="1865" dirty="0">
                <a:solidFill>
                  <a:srgbClr val="FFF8E6"/>
                </a:solidFill>
                <a:latin typeface="微软雅黑" panose="020B0503020204020204" pitchFamily="34" charset="-122"/>
                <a:ea typeface="微软雅黑" panose="020B0503020204020204" pitchFamily="34" charset="-122"/>
              </a:rPr>
              <a:t>1928</a:t>
            </a:r>
            <a:r>
              <a:rPr lang="zh-CN" altLang="en-US" sz="1865" dirty="0">
                <a:solidFill>
                  <a:srgbClr val="FFF8E6"/>
                </a:solidFill>
                <a:latin typeface="微软雅黑" panose="020B0503020204020204" pitchFamily="34" charset="-122"/>
                <a:ea typeface="微软雅黑" panose="020B0503020204020204" pitchFamily="34" charset="-122"/>
              </a:rPr>
              <a:t>年</a:t>
            </a:r>
            <a:r>
              <a:rPr lang="en-US" altLang="zh-CN" sz="1865" dirty="0">
                <a:solidFill>
                  <a:srgbClr val="FFF8E6"/>
                </a:solidFill>
                <a:latin typeface="微软雅黑" panose="020B0503020204020204" pitchFamily="34" charset="-122"/>
                <a:ea typeface="微软雅黑" panose="020B0503020204020204" pitchFamily="34" charset="-122"/>
              </a:rPr>
              <a:t>6.18-7.11</a:t>
            </a:r>
            <a:endParaRPr lang="en-US" altLang="zh-CN" sz="1865" dirty="0">
              <a:solidFill>
                <a:srgbClr val="FFF8E6"/>
              </a:solidFill>
              <a:latin typeface="微软雅黑" panose="020B0503020204020204" pitchFamily="34" charset="-122"/>
              <a:ea typeface="微软雅黑" panose="020B0503020204020204" pitchFamily="34" charset="-122"/>
            </a:endParaRPr>
          </a:p>
          <a:p>
            <a:pPr algn="ctr"/>
            <a:r>
              <a:rPr lang="zh-CN" altLang="en-US" sz="1865" dirty="0">
                <a:solidFill>
                  <a:srgbClr val="FFF189"/>
                </a:solidFill>
                <a:latin typeface="微软雅黑" panose="020B0503020204020204" pitchFamily="34" charset="-122"/>
                <a:ea typeface="微软雅黑" panose="020B0503020204020204" pitchFamily="34" charset="-122"/>
              </a:rPr>
              <a:t>地点：</a:t>
            </a:r>
            <a:r>
              <a:rPr lang="zh-CN" altLang="en-US" sz="1865" dirty="0">
                <a:solidFill>
                  <a:srgbClr val="FFF8E6"/>
                </a:solidFill>
                <a:latin typeface="微软雅黑" panose="020B0503020204020204" pitchFamily="34" charset="-122"/>
                <a:ea typeface="微软雅黑" panose="020B0503020204020204" pitchFamily="34" charset="-122"/>
              </a:rPr>
              <a:t>莫斯科</a:t>
            </a:r>
            <a:endParaRPr lang="en-US" altLang="zh-CN" sz="1865" dirty="0">
              <a:solidFill>
                <a:srgbClr val="FFF8E6"/>
              </a:solidFill>
              <a:latin typeface="微软雅黑" panose="020B0503020204020204" pitchFamily="34" charset="-122"/>
              <a:ea typeface="微软雅黑" panose="020B0503020204020204" pitchFamily="34" charset="-122"/>
            </a:endParaRPr>
          </a:p>
        </p:txBody>
      </p:sp>
      <p:sp>
        <p:nvSpPr>
          <p:cNvPr id="9" name="Rectangle 3"/>
          <p:cNvSpPr/>
          <p:nvPr/>
        </p:nvSpPr>
        <p:spPr>
          <a:xfrm>
            <a:off x="4367809" y="2564905"/>
            <a:ext cx="7093148" cy="3950249"/>
          </a:xfrm>
          <a:prstGeom prst="rect">
            <a:avLst/>
          </a:prstGeom>
        </p:spPr>
        <p:txBody>
          <a:bodyPr wrap="square">
            <a:spAutoFit/>
          </a:bodyPr>
          <a:lstStyle/>
          <a:p>
            <a:pPr algn="just"/>
            <a:r>
              <a:rPr lang="zh-CN" altLang="en-US" sz="2135" b="1" dirty="0">
                <a:solidFill>
                  <a:srgbClr val="C00000"/>
                </a:solidFill>
                <a:latin typeface="微软雅黑" panose="020B0503020204020204" pitchFamily="34" charset="-122"/>
                <a:ea typeface="微软雅黑" panose="020B0503020204020204" pitchFamily="34" charset="-122"/>
              </a:rPr>
              <a:t>出席代表：</a:t>
            </a:r>
            <a:r>
              <a:rPr lang="zh-CN" altLang="en-US" sz="1865" dirty="0">
                <a:solidFill>
                  <a:srgbClr val="5F0F05"/>
                </a:solidFill>
                <a:latin typeface="微软雅黑" panose="020B0503020204020204" pitchFamily="34" charset="-122"/>
                <a:ea typeface="微软雅黑" panose="020B0503020204020204" pitchFamily="34" charset="-122"/>
              </a:rPr>
              <a:t>出席这次大会的各地代表</a:t>
            </a:r>
            <a:r>
              <a:rPr lang="en-US" altLang="zh-CN" sz="1865" b="1" dirty="0">
                <a:solidFill>
                  <a:srgbClr val="C00000"/>
                </a:solidFill>
                <a:latin typeface="微软雅黑" panose="020B0503020204020204" pitchFamily="34" charset="-122"/>
                <a:ea typeface="微软雅黑" panose="020B0503020204020204" pitchFamily="34" charset="-122"/>
              </a:rPr>
              <a:t>142</a:t>
            </a:r>
            <a:r>
              <a:rPr lang="zh-CN" altLang="en-US" sz="1865" b="1" dirty="0">
                <a:solidFill>
                  <a:srgbClr val="C00000"/>
                </a:solidFill>
                <a:latin typeface="微软雅黑" panose="020B0503020204020204" pitchFamily="34" charset="-122"/>
                <a:ea typeface="微软雅黑" panose="020B0503020204020204" pitchFamily="34" charset="-122"/>
              </a:rPr>
              <a:t>人</a:t>
            </a:r>
            <a:r>
              <a:rPr lang="zh-CN" altLang="en-US" sz="1865" dirty="0">
                <a:solidFill>
                  <a:srgbClr val="5F0F05"/>
                </a:solidFill>
                <a:latin typeface="微软雅黑" panose="020B0503020204020204" pitchFamily="34" charset="-122"/>
                <a:ea typeface="微软雅黑" panose="020B0503020204020204" pitchFamily="34" charset="-122"/>
              </a:rPr>
              <a:t>（其中有表决权者</a:t>
            </a:r>
            <a:r>
              <a:rPr lang="en-US" altLang="zh-CN" sz="1865" dirty="0">
                <a:solidFill>
                  <a:srgbClr val="5F0F05"/>
                </a:solidFill>
                <a:latin typeface="微软雅黑" panose="020B0503020204020204" pitchFamily="34" charset="-122"/>
                <a:ea typeface="微软雅黑" panose="020B0503020204020204" pitchFamily="34" charset="-122"/>
              </a:rPr>
              <a:t>84</a:t>
            </a:r>
            <a:r>
              <a:rPr lang="zh-CN" altLang="en-US" sz="1865" dirty="0">
                <a:solidFill>
                  <a:srgbClr val="5F0F05"/>
                </a:solidFill>
                <a:latin typeface="微软雅黑" panose="020B0503020204020204" pitchFamily="34" charset="-122"/>
                <a:ea typeface="微软雅黑" panose="020B0503020204020204" pitchFamily="34" charset="-122"/>
              </a:rPr>
              <a:t>人），代表全国党员</a:t>
            </a:r>
            <a:r>
              <a:rPr lang="en-US" altLang="zh-CN" sz="1865" dirty="0">
                <a:solidFill>
                  <a:srgbClr val="5F0F05"/>
                </a:solidFill>
                <a:latin typeface="微软雅黑" panose="020B0503020204020204" pitchFamily="34" charset="-122"/>
                <a:ea typeface="微软雅黑" panose="020B0503020204020204" pitchFamily="34" charset="-122"/>
              </a:rPr>
              <a:t>4</a:t>
            </a:r>
            <a:r>
              <a:rPr lang="zh-CN" altLang="en-US" sz="1865" dirty="0">
                <a:solidFill>
                  <a:srgbClr val="5F0F05"/>
                </a:solidFill>
                <a:latin typeface="微软雅黑" panose="020B0503020204020204" pitchFamily="34" charset="-122"/>
                <a:ea typeface="微软雅黑" panose="020B0503020204020204" pitchFamily="34" charset="-122"/>
              </a:rPr>
              <a:t>万多人。共产国际负责人布哈林和国际东方部负责人米夫也参加了大会。此外，参加开幕大会的还有少共国际、赤色职工国际的代表以及意大利、苏联等国共产党的代表。</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a:r>
              <a:rPr lang="zh-CN" altLang="en-US" sz="2135" b="1" dirty="0">
                <a:solidFill>
                  <a:srgbClr val="C00000"/>
                </a:solidFill>
                <a:latin typeface="微软雅黑" panose="020B0503020204020204" pitchFamily="34" charset="-122"/>
                <a:ea typeface="微软雅黑" panose="020B0503020204020204" pitchFamily="34" charset="-122"/>
              </a:rPr>
              <a:t>主要内容：</a:t>
            </a:r>
            <a:r>
              <a:rPr lang="zh-CN" altLang="en-US" sz="1865" dirty="0">
                <a:solidFill>
                  <a:srgbClr val="5F0F05"/>
                </a:solidFill>
                <a:latin typeface="微软雅黑" panose="020B0503020204020204" pitchFamily="34" charset="-122"/>
                <a:ea typeface="微软雅黑" panose="020B0503020204020204" pitchFamily="34" charset="-122"/>
              </a:rPr>
              <a:t>大会指出了中国的社会性质仍然是半殖民地半封建社会；中国现阶段革命性质是资产阶级民主革命；政治形势是处于两个革命高潮之间的低潮；党的总任务不是进攻，而是争取群众，准备暴动；大会制定了</a:t>
            </a:r>
            <a:r>
              <a:rPr lang="zh-CN" altLang="en-US" sz="1865" b="1" dirty="0">
                <a:solidFill>
                  <a:srgbClr val="C00000"/>
                </a:solidFill>
                <a:latin typeface="微软雅黑" panose="020B0503020204020204" pitchFamily="34" charset="-122"/>
                <a:ea typeface="微软雅黑" panose="020B0503020204020204" pitchFamily="34" charset="-122"/>
              </a:rPr>
              <a:t>反对帝国主义封建主义、实行土地革命、建立工农民主专政的革命纲领</a:t>
            </a:r>
            <a:r>
              <a:rPr lang="zh-CN" altLang="en-US" sz="1865" dirty="0">
                <a:solidFill>
                  <a:srgbClr val="5F0F05"/>
                </a:solidFill>
                <a:latin typeface="微软雅黑" panose="020B0503020204020204" pitchFamily="34" charset="-122"/>
                <a:ea typeface="微软雅黑" panose="020B0503020204020204" pitchFamily="34" charset="-122"/>
              </a:rPr>
              <a:t>，并批评了左、右倾机会主义，特别是盲动主义的错误。</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a:r>
              <a:rPr lang="zh-CN" altLang="en-US" sz="2135" b="1" dirty="0">
                <a:solidFill>
                  <a:srgbClr val="C00000"/>
                </a:solidFill>
                <a:latin typeface="微软雅黑" panose="020B0503020204020204" pitchFamily="34" charset="-122"/>
                <a:ea typeface="微软雅黑" panose="020B0503020204020204" pitchFamily="34" charset="-122"/>
              </a:rPr>
              <a:t>基本意义：</a:t>
            </a:r>
            <a:r>
              <a:rPr lang="zh-CN" altLang="en-US" sz="1865" dirty="0">
                <a:solidFill>
                  <a:srgbClr val="5F0F05"/>
                </a:solidFill>
                <a:latin typeface="微软雅黑" panose="020B0503020204020204" pitchFamily="34" charset="-122"/>
                <a:ea typeface="微软雅黑" panose="020B0503020204020204" pitchFamily="34" charset="-122"/>
              </a:rPr>
              <a:t>党的六大路线基本上是正确的，对后来中国革命的发展起了积极作用。但大会对中国革命的长期性和农村革命根据地的重要意义等问题认识不足。</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2" name="矩形 11"/>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中国共产党第六次全国代表大会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pic>
        <p:nvPicPr>
          <p:cNvPr id="13" name="Picture 2" descr="http://photo.sohu.com/79/78/Img147867879.jpg"/>
          <p:cNvPicPr>
            <a:picLocks noChangeAspect="1" noChangeArrowheads="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b="13200"/>
          <a:stretch>
            <a:fillRect/>
          </a:stretch>
        </p:blipFill>
        <p:spPr bwMode="auto">
          <a:xfrm>
            <a:off x="731044" y="2564904"/>
            <a:ext cx="3258123" cy="2797269"/>
          </a:xfrm>
          <a:prstGeom prst="rect">
            <a:avLst/>
          </a:prstGeom>
        </p:spPr>
      </p:pic>
      <p:sp>
        <p:nvSpPr>
          <p:cNvPr id="15" name="矩形: 圆角 14"/>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0" name="矩形 9"/>
          <p:cNvSpPr/>
          <p:nvPr/>
        </p:nvSpPr>
        <p:spPr>
          <a:xfrm>
            <a:off x="1238493" y="324294"/>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土地革命时期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750"/>
                                        <p:tgtEl>
                                          <p:spTgt spid="14"/>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1000"/>
                                        <p:tgtEl>
                                          <p:spTgt spid="9"/>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2"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5912422" y="1269519"/>
            <a:ext cx="5365178" cy="584775"/>
          </a:xfrm>
          <a:prstGeom prst="rect">
            <a:avLst/>
          </a:prstGeom>
          <a:noFill/>
        </p:spPr>
        <p:txBody>
          <a:bodyPr wrap="square" rtlCol="0">
            <a:spAutoFit/>
          </a:bodyPr>
          <a:lstStyle/>
          <a:p>
            <a:r>
              <a:rPr lang="zh-CN" altLang="en-US" sz="3200" dirty="0">
                <a:solidFill>
                  <a:srgbClr val="C00000"/>
                </a:solidFill>
                <a:latin typeface="TypeLand 康熙字典體試用版" pitchFamily="50" charset="-120"/>
                <a:ea typeface="TypeLand 康熙字典體試用版" pitchFamily="50" charset="-120"/>
              </a:rPr>
              <a:t>党史发展脉络及学习意义</a:t>
            </a:r>
            <a:endParaRPr lang="zh-CN" altLang="en-US" sz="3200" dirty="0">
              <a:solidFill>
                <a:srgbClr val="C00000"/>
              </a:solidFill>
              <a:latin typeface="TypeLand 康熙字典體試用版" pitchFamily="50" charset="-120"/>
              <a:ea typeface="TypeLand 康熙字典體試用版" pitchFamily="50" charset="-120"/>
            </a:endParaRPr>
          </a:p>
        </p:txBody>
      </p:sp>
      <p:sp>
        <p:nvSpPr>
          <p:cNvPr id="36" name="文本框 35"/>
          <p:cNvSpPr txBox="1"/>
          <p:nvPr/>
        </p:nvSpPr>
        <p:spPr>
          <a:xfrm>
            <a:off x="5912422" y="2253301"/>
            <a:ext cx="5365177" cy="584775"/>
          </a:xfrm>
          <a:prstGeom prst="rect">
            <a:avLst/>
          </a:prstGeom>
          <a:noFill/>
        </p:spPr>
        <p:txBody>
          <a:bodyPr wrap="square" rtlCol="0">
            <a:spAutoFit/>
          </a:bodyPr>
          <a:lstStyle/>
          <a:p>
            <a:r>
              <a:rPr lang="zh-CN" altLang="en-US" sz="3200" dirty="0">
                <a:solidFill>
                  <a:srgbClr val="C00000"/>
                </a:solidFill>
                <a:latin typeface="TypeLand 康熙字典體試用版" pitchFamily="50" charset="-120"/>
                <a:ea typeface="TypeLand 康熙字典體試用版" pitchFamily="50" charset="-120"/>
              </a:rPr>
              <a:t>新民主主义革命时期</a:t>
            </a:r>
            <a:endParaRPr lang="zh-CN" altLang="en-US" sz="3200" dirty="0">
              <a:solidFill>
                <a:srgbClr val="C00000"/>
              </a:solidFill>
              <a:latin typeface="TypeLand 康熙字典體試用版" pitchFamily="50" charset="-120"/>
              <a:ea typeface="TypeLand 康熙字典體試用版" pitchFamily="50" charset="-120"/>
            </a:endParaRPr>
          </a:p>
        </p:txBody>
      </p:sp>
      <p:sp>
        <p:nvSpPr>
          <p:cNvPr id="42" name="文本框 41"/>
          <p:cNvSpPr txBox="1"/>
          <p:nvPr/>
        </p:nvSpPr>
        <p:spPr>
          <a:xfrm>
            <a:off x="5912422" y="3237083"/>
            <a:ext cx="5365177" cy="584775"/>
          </a:xfrm>
          <a:prstGeom prst="rect">
            <a:avLst/>
          </a:prstGeom>
          <a:noFill/>
        </p:spPr>
        <p:txBody>
          <a:bodyPr wrap="square" rtlCol="0">
            <a:spAutoFit/>
          </a:bodyPr>
          <a:lstStyle>
            <a:defPPr>
              <a:defRPr lang="zh-CN"/>
            </a:defPPr>
            <a:lvl1pPr>
              <a:defRPr sz="2800">
                <a:solidFill>
                  <a:srgbClr val="C00000"/>
                </a:solidFill>
                <a:latin typeface="方正清刻本悦宋简体" panose="02000000000000000000" pitchFamily="2" charset="-122"/>
                <a:ea typeface="方正清刻本悦宋简体" panose="02000000000000000000" pitchFamily="2" charset="-122"/>
              </a:defRPr>
            </a:lvl1pPr>
          </a:lstStyle>
          <a:p>
            <a:r>
              <a:rPr lang="zh-CN" altLang="en-US" sz="3200" dirty="0">
                <a:latin typeface="TypeLand 康熙字典體試用版" pitchFamily="50" charset="-120"/>
                <a:ea typeface="TypeLand 康熙字典體試用版" pitchFamily="50" charset="-120"/>
              </a:rPr>
              <a:t>社会主义革命和建设时期</a:t>
            </a:r>
            <a:endParaRPr lang="zh-CN" altLang="en-US" sz="3200" dirty="0">
              <a:latin typeface="TypeLand 康熙字典體試用版" pitchFamily="50" charset="-120"/>
              <a:ea typeface="TypeLand 康熙字典體試用版" pitchFamily="50" charset="-120"/>
            </a:endParaRPr>
          </a:p>
        </p:txBody>
      </p:sp>
      <p:sp>
        <p:nvSpPr>
          <p:cNvPr id="53" name="文本框 52"/>
          <p:cNvSpPr txBox="1"/>
          <p:nvPr/>
        </p:nvSpPr>
        <p:spPr>
          <a:xfrm>
            <a:off x="5912422" y="4220865"/>
            <a:ext cx="5365177" cy="1077218"/>
          </a:xfrm>
          <a:prstGeom prst="rect">
            <a:avLst/>
          </a:prstGeom>
          <a:noFill/>
        </p:spPr>
        <p:txBody>
          <a:bodyPr wrap="square" rtlCol="0">
            <a:spAutoFit/>
          </a:bodyPr>
          <a:lstStyle>
            <a:defPPr>
              <a:defRPr lang="zh-CN"/>
            </a:defPPr>
            <a:lvl1pPr>
              <a:defRPr sz="2800">
                <a:solidFill>
                  <a:srgbClr val="C00000"/>
                </a:solidFill>
                <a:latin typeface="方正清刻本悦宋简体" panose="02000000000000000000" pitchFamily="2" charset="-122"/>
                <a:ea typeface="方正清刻本悦宋简体" panose="02000000000000000000" pitchFamily="2" charset="-122"/>
              </a:defRPr>
            </a:lvl1pPr>
          </a:lstStyle>
          <a:p>
            <a:r>
              <a:rPr lang="zh-CN" altLang="en-US" sz="3200" dirty="0">
                <a:latin typeface="TypeLand 康熙字典體試用版" pitchFamily="50" charset="-120"/>
                <a:ea typeface="TypeLand 康熙字典體試用版" pitchFamily="50" charset="-120"/>
              </a:rPr>
              <a:t>改革开放和社会主义现代化建设时期</a:t>
            </a:r>
            <a:endParaRPr lang="zh-CN" altLang="en-US" sz="3200" dirty="0">
              <a:latin typeface="TypeLand 康熙字典體試用版" pitchFamily="50" charset="-120"/>
              <a:ea typeface="TypeLand 康熙字典體試用版" pitchFamily="50" charset="-120"/>
            </a:endParaRPr>
          </a:p>
        </p:txBody>
      </p:sp>
      <p:pic>
        <p:nvPicPr>
          <p:cNvPr id="35" name="Picture 2" descr="F:\桌面\党政机关\素材\长城\矢量长城\Nipic_20180988_2015090911380252700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112" y="4226242"/>
            <a:ext cx="2505462" cy="2685102"/>
          </a:xfrm>
          <a:prstGeom prst="rect">
            <a:avLst/>
          </a:prstGeom>
          <a:noFill/>
          <a:extLst>
            <a:ext uri="{909E8E84-426E-40DD-AFC4-6F175D3DCCD1}">
              <a14:hiddenFill xmlns:a14="http://schemas.microsoft.com/office/drawing/2010/main">
                <a:solidFill>
                  <a:srgbClr val="FFFFFF"/>
                </a:solidFill>
              </a14:hiddenFill>
            </a:ext>
          </a:extLst>
        </p:spPr>
      </p:pic>
      <p:pic>
        <p:nvPicPr>
          <p:cNvPr id="37" name="图片 36"/>
          <p:cNvPicPr>
            <a:picLocks noChangeAspect="1"/>
          </p:cNvPicPr>
          <p:nvPr/>
        </p:nvPicPr>
        <p:blipFill rotWithShape="1">
          <a:blip r:embed="rId2" cstate="hqprint">
            <a:extLst>
              <a:ext uri="{BEBA8EAE-BF5A-486C-A8C5-ECC9F3942E4B}">
                <a14:imgProps xmlns:a14="http://schemas.microsoft.com/office/drawing/2010/main">
                  <a14:imgLayer r:embed="rId3">
                    <a14:imgEffect>
                      <a14:colorTemperature colorTemp="5355"/>
                    </a14:imgEffect>
                  </a14:imgLayer>
                </a14:imgProps>
              </a:ext>
              <a:ext uri="{28A0092B-C50C-407E-A947-70E740481C1C}">
                <a14:useLocalDpi xmlns:a14="http://schemas.microsoft.com/office/drawing/2010/main" val="0"/>
              </a:ext>
            </a:extLst>
          </a:blip>
          <a:srcRect l="88711" t="-1" r="2489" b="35"/>
          <a:stretch>
            <a:fillRect/>
          </a:stretch>
        </p:blipFill>
        <p:spPr>
          <a:xfrm rot="16200000">
            <a:off x="5698443" y="382829"/>
            <a:ext cx="799436"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grpSp>
        <p:nvGrpSpPr>
          <p:cNvPr id="61" name="组合 60"/>
          <p:cNvGrpSpPr/>
          <p:nvPr/>
        </p:nvGrpSpPr>
        <p:grpSpPr>
          <a:xfrm>
            <a:off x="1485220" y="1580676"/>
            <a:ext cx="2814015" cy="1544942"/>
            <a:chOff x="6205199" y="-1470443"/>
            <a:chExt cx="2475118" cy="1323336"/>
          </a:xfrm>
        </p:grpSpPr>
        <p:sp>
          <p:nvSpPr>
            <p:cNvPr id="62" name="Freeform 7"/>
            <p:cNvSpPr/>
            <p:nvPr/>
          </p:nvSpPr>
          <p:spPr bwMode="auto">
            <a:xfrm>
              <a:off x="6684737" y="-1470443"/>
              <a:ext cx="1995580" cy="1117732"/>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C00000">
                <a:alpha val="50000"/>
              </a:srgb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ndParaRPr>
            </a:p>
          </p:txBody>
        </p:sp>
        <p:sp>
          <p:nvSpPr>
            <p:cNvPr id="63" name="Freeform 7"/>
            <p:cNvSpPr/>
            <p:nvPr/>
          </p:nvSpPr>
          <p:spPr bwMode="auto">
            <a:xfrm>
              <a:off x="6205199" y="-1343505"/>
              <a:ext cx="2232248" cy="1196398"/>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4" name="Freeform 5"/>
            <p:cNvSpPr/>
            <p:nvPr/>
          </p:nvSpPr>
          <p:spPr bwMode="auto">
            <a:xfrm>
              <a:off x="7070380" y="-962472"/>
              <a:ext cx="560539" cy="55188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91440" tIns="45720" rIns="91440" bIns="45720" numCol="1" anchor="t" anchorCtr="0" compatLnSpc="1"/>
            <a:lstStyle/>
            <a:p>
              <a:endParaRPr lang="zh-CN" altLang="en-US">
                <a:solidFill>
                  <a:schemeClr val="tx1"/>
                </a:solidFill>
              </a:endParaRPr>
            </a:p>
          </p:txBody>
        </p:sp>
      </p:grpSp>
      <p:grpSp>
        <p:nvGrpSpPr>
          <p:cNvPr id="2" name="组合 1"/>
          <p:cNvGrpSpPr/>
          <p:nvPr/>
        </p:nvGrpSpPr>
        <p:grpSpPr>
          <a:xfrm>
            <a:off x="1485220" y="3457621"/>
            <a:ext cx="3192264" cy="830997"/>
            <a:chOff x="1688078" y="3483598"/>
            <a:chExt cx="3192264" cy="830997"/>
          </a:xfrm>
        </p:grpSpPr>
        <p:sp>
          <p:nvSpPr>
            <p:cNvPr id="38" name="矩形 37"/>
            <p:cNvSpPr/>
            <p:nvPr/>
          </p:nvSpPr>
          <p:spPr>
            <a:xfrm>
              <a:off x="1688078" y="3483598"/>
              <a:ext cx="1620932" cy="830997"/>
            </a:xfrm>
            <a:prstGeom prst="rect">
              <a:avLst/>
            </a:prstGeom>
          </p:spPr>
          <p:txBody>
            <a:bodyPr wrap="square">
              <a:spAutoFit/>
            </a:bodyPr>
            <a:lstStyle/>
            <a:p>
              <a:pPr algn="ctr"/>
              <a:r>
                <a:rPr lang="zh-CN" altLang="en-US" sz="4800" i="0" dirty="0">
                  <a:solidFill>
                    <a:srgbClr val="C00000"/>
                  </a:solidFill>
                  <a:latin typeface="TypeLand 康熙字典體試用版" pitchFamily="50" charset="-120"/>
                  <a:ea typeface="TypeLand 康熙字典體試用版" pitchFamily="50" charset="-120"/>
                  <a:cs typeface="方正苏新诗柳楷简体-yolan" panose="02000000000000000000" pitchFamily="2" charset="-122"/>
                </a:rPr>
                <a:t>目录  </a:t>
              </a:r>
              <a:endParaRPr lang="zh-CN" altLang="en-US" sz="4800" i="0" dirty="0">
                <a:solidFill>
                  <a:srgbClr val="C00000"/>
                </a:solidFill>
                <a:latin typeface="TypeLand 康熙字典體試用版" pitchFamily="50" charset="-120"/>
                <a:ea typeface="TypeLand 康熙字典體試用版" pitchFamily="50" charset="-120"/>
                <a:cs typeface="方正苏新诗柳楷简体-yolan" panose="02000000000000000000" pitchFamily="2" charset="-122"/>
              </a:endParaRPr>
            </a:p>
          </p:txBody>
        </p:sp>
        <p:sp>
          <p:nvSpPr>
            <p:cNvPr id="65" name="矩形 64"/>
            <p:cNvSpPr/>
            <p:nvPr/>
          </p:nvSpPr>
          <p:spPr>
            <a:xfrm>
              <a:off x="3001030" y="3538956"/>
              <a:ext cx="1879312" cy="707886"/>
            </a:xfrm>
            <a:prstGeom prst="rect">
              <a:avLst/>
            </a:prstGeom>
          </p:spPr>
          <p:txBody>
            <a:bodyPr wrap="square">
              <a:spAutoFit/>
            </a:bodyPr>
            <a:lstStyle/>
            <a:p>
              <a:pPr algn="ctr"/>
              <a:r>
                <a:rPr lang="en-US" altLang="zh-CN" sz="4000" i="0" dirty="0">
                  <a:solidFill>
                    <a:srgbClr val="C00000"/>
                  </a:solidFill>
                  <a:latin typeface="方正字迹-吕建德行楷简体" panose="02010600010101010101" pitchFamily="2" charset="-122"/>
                  <a:ea typeface="方正字迹-吕建德行楷简体" panose="02010600010101010101" pitchFamily="2" charset="-122"/>
                  <a:cs typeface="方正苏新诗柳楷简体-yolan" panose="02000000000000000000" pitchFamily="2" charset="-122"/>
                </a:rPr>
                <a:t>MULU</a:t>
              </a:r>
              <a:r>
                <a:rPr lang="zh-CN" altLang="en-US" sz="4000" i="0" dirty="0">
                  <a:solidFill>
                    <a:srgbClr val="C00000"/>
                  </a:solidFill>
                  <a:latin typeface="方正字迹-吕建德行楷简体" panose="02010600010101010101" pitchFamily="2" charset="-122"/>
                  <a:ea typeface="方正字迹-吕建德行楷简体" panose="02010600010101010101" pitchFamily="2" charset="-122"/>
                  <a:cs typeface="方正苏新诗柳楷简体-yolan" panose="02000000000000000000" pitchFamily="2" charset="-122"/>
                </a:rPr>
                <a:t>  </a:t>
              </a:r>
              <a:endParaRPr lang="zh-CN" altLang="en-US" sz="4000" i="0" dirty="0">
                <a:solidFill>
                  <a:srgbClr val="C00000"/>
                </a:solidFill>
                <a:latin typeface="方正字迹-吕建德行楷简体" panose="02010600010101010101" pitchFamily="2" charset="-122"/>
                <a:ea typeface="方正字迹-吕建德行楷简体" panose="02010600010101010101" pitchFamily="2" charset="-122"/>
                <a:cs typeface="方正苏新诗柳楷简体-yolan" panose="02000000000000000000" pitchFamily="2" charset="-122"/>
              </a:endParaRPr>
            </a:p>
          </p:txBody>
        </p:sp>
      </p:grpSp>
      <p:sp>
        <p:nvSpPr>
          <p:cNvPr id="66" name="Freeform 5"/>
          <p:cNvSpPr>
            <a:spLocks noChangeAspect="1"/>
          </p:cNvSpPr>
          <p:nvPr/>
        </p:nvSpPr>
        <p:spPr bwMode="auto">
          <a:xfrm>
            <a:off x="5137884" y="1266191"/>
            <a:ext cx="540000" cy="501429"/>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C00000"/>
          </a:solidFill>
          <a:ln>
            <a:noFill/>
          </a:ln>
          <a:effectLst/>
        </p:spPr>
        <p:txBody>
          <a:bodyPr vert="horz" wrap="square" lIns="91440" tIns="45720" rIns="91440" bIns="45720" numCol="1" anchor="t" anchorCtr="0" compatLnSpc="1"/>
          <a:lstStyle/>
          <a:p>
            <a:endParaRPr lang="zh-CN" altLang="en-US">
              <a:solidFill>
                <a:schemeClr val="tx1"/>
              </a:solidFill>
            </a:endParaRPr>
          </a:p>
        </p:txBody>
      </p:sp>
      <p:sp>
        <p:nvSpPr>
          <p:cNvPr id="67" name="Freeform 5"/>
          <p:cNvSpPr>
            <a:spLocks noChangeAspect="1"/>
          </p:cNvSpPr>
          <p:nvPr/>
        </p:nvSpPr>
        <p:spPr bwMode="auto">
          <a:xfrm>
            <a:off x="5137884" y="2260724"/>
            <a:ext cx="540000" cy="50143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C00000"/>
          </a:solidFill>
          <a:ln>
            <a:noFill/>
          </a:ln>
          <a:effectLst/>
        </p:spPr>
        <p:txBody>
          <a:bodyPr vert="horz" wrap="square" lIns="91440" tIns="45720" rIns="91440" bIns="45720" numCol="1" anchor="t" anchorCtr="0" compatLnSpc="1"/>
          <a:lstStyle/>
          <a:p>
            <a:endParaRPr lang="zh-CN" altLang="en-US">
              <a:solidFill>
                <a:schemeClr val="tx1"/>
              </a:solidFill>
            </a:endParaRPr>
          </a:p>
        </p:txBody>
      </p:sp>
      <p:sp>
        <p:nvSpPr>
          <p:cNvPr id="68" name="Freeform 5"/>
          <p:cNvSpPr>
            <a:spLocks noChangeAspect="1"/>
          </p:cNvSpPr>
          <p:nvPr/>
        </p:nvSpPr>
        <p:spPr bwMode="auto">
          <a:xfrm>
            <a:off x="5137884" y="3278755"/>
            <a:ext cx="540000" cy="50143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C00000"/>
          </a:solidFill>
          <a:ln>
            <a:noFill/>
          </a:ln>
          <a:effectLst/>
        </p:spPr>
        <p:txBody>
          <a:bodyPr vert="horz" wrap="square" lIns="91440" tIns="45720" rIns="91440" bIns="45720" numCol="1" anchor="t" anchorCtr="0" compatLnSpc="1"/>
          <a:lstStyle/>
          <a:p>
            <a:endParaRPr lang="zh-CN" altLang="en-US">
              <a:solidFill>
                <a:schemeClr val="tx1"/>
              </a:solidFill>
            </a:endParaRPr>
          </a:p>
        </p:txBody>
      </p:sp>
      <p:sp>
        <p:nvSpPr>
          <p:cNvPr id="69" name="Freeform 5"/>
          <p:cNvSpPr>
            <a:spLocks noChangeAspect="1"/>
          </p:cNvSpPr>
          <p:nvPr/>
        </p:nvSpPr>
        <p:spPr bwMode="auto">
          <a:xfrm>
            <a:off x="5137884" y="4410534"/>
            <a:ext cx="540000" cy="50143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C00000"/>
          </a:solidFill>
          <a:ln>
            <a:noFill/>
          </a:ln>
          <a:effectLst/>
        </p:spPr>
        <p:txBody>
          <a:bodyPr vert="horz" wrap="square" lIns="91440" tIns="45720" rIns="91440" bIns="45720" numCol="1" anchor="t" anchorCtr="0" compatLnSpc="1"/>
          <a:lstStyle/>
          <a:p>
            <a:endParaRPr lang="zh-CN" altLang="en-US">
              <a:solidFill>
                <a:schemeClr val="tx1"/>
              </a:solidFill>
            </a:endParaRPr>
          </a:p>
        </p:txBody>
      </p:sp>
      <p:sp>
        <p:nvSpPr>
          <p:cNvPr id="40" name="矩形: 圆角 3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42" presetClass="entr" presetSubtype="0"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anim calcmode="lin" valueType="num">
                                      <p:cBhvr>
                                        <p:cTn id="11" dur="1000" fill="hold"/>
                                        <p:tgtEl>
                                          <p:spTgt spid="35"/>
                                        </p:tgtEl>
                                        <p:attrNameLst>
                                          <p:attrName>ppt_x</p:attrName>
                                        </p:attrNameLst>
                                      </p:cBhvr>
                                      <p:tavLst>
                                        <p:tav tm="0">
                                          <p:val>
                                            <p:strVal val="#ppt_x"/>
                                          </p:val>
                                        </p:tav>
                                        <p:tav tm="100000">
                                          <p:val>
                                            <p:strVal val="#ppt_x"/>
                                          </p:val>
                                        </p:tav>
                                      </p:tavLst>
                                    </p:anim>
                                    <p:anim calcmode="lin" valueType="num">
                                      <p:cBhvr>
                                        <p:cTn id="12" dur="1000" fill="hold"/>
                                        <p:tgtEl>
                                          <p:spTgt spid="35"/>
                                        </p:tgtEl>
                                        <p:attrNameLst>
                                          <p:attrName>ppt_y</p:attrName>
                                        </p:attrNameLst>
                                      </p:cBhvr>
                                      <p:tavLst>
                                        <p:tav tm="0">
                                          <p:val>
                                            <p:strVal val="#ppt_y+.1"/>
                                          </p:val>
                                        </p:tav>
                                        <p:tav tm="100000">
                                          <p:val>
                                            <p:strVal val="#ppt_y"/>
                                          </p:val>
                                        </p:tav>
                                      </p:tavLst>
                                    </p:anim>
                                  </p:childTnLst>
                                </p:cTn>
                              </p:par>
                              <p:par>
                                <p:cTn id="13" presetID="53" presetClass="entr" presetSubtype="16" fill="hold" nodeType="withEffect">
                                  <p:stCondLst>
                                    <p:cond delay="100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Effect transition="in" filter="fade">
                                      <p:cBhvr>
                                        <p:cTn id="17" dur="1000"/>
                                        <p:tgtEl>
                                          <p:spTgt spid="61"/>
                                        </p:tgtEl>
                                      </p:cBhvr>
                                    </p:animEffect>
                                  </p:childTnLst>
                                </p:cTn>
                              </p:par>
                              <p:par>
                                <p:cTn id="18" presetID="22" presetClass="entr" presetSubtype="8" fill="hold" nodeType="withEffect">
                                  <p:stCondLst>
                                    <p:cond delay="1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200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750"/>
                                        <p:tgtEl>
                                          <p:spTgt spid="66"/>
                                        </p:tgtEl>
                                      </p:cBhvr>
                                    </p:animEffect>
                                  </p:childTnLst>
                                </p:cTn>
                              </p:par>
                              <p:par>
                                <p:cTn id="24" presetID="35" presetClass="path" presetSubtype="0" decel="100000" fill="hold" grpId="1" nodeType="withEffect">
                                  <p:stCondLst>
                                    <p:cond delay="2000"/>
                                  </p:stCondLst>
                                  <p:childTnLst>
                                    <p:animMotion origin="layout" path="M 2.70833E-6 -3.7037E-6 L -0.11029 -0.00115 " pathEditMode="relative" rAng="0" ptsTypes="AA">
                                      <p:cBhvr>
                                        <p:cTn id="25" dur="1000" spd="-100000" fill="hold"/>
                                        <p:tgtEl>
                                          <p:spTgt spid="66"/>
                                        </p:tgtEl>
                                        <p:attrNameLst>
                                          <p:attrName>ppt_x</p:attrName>
                                          <p:attrName>ppt_y</p:attrName>
                                        </p:attrNameLst>
                                      </p:cBhvr>
                                      <p:rCtr x="-5521" y="-69"/>
                                    </p:animMotion>
                                  </p:childTnLst>
                                </p:cTn>
                              </p:par>
                              <p:par>
                                <p:cTn id="26" presetID="10" presetClass="entr" presetSubtype="0" fill="hold" grpId="0" nodeType="withEffect">
                                  <p:stCondLst>
                                    <p:cond delay="210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750"/>
                                        <p:tgtEl>
                                          <p:spTgt spid="67"/>
                                        </p:tgtEl>
                                      </p:cBhvr>
                                    </p:animEffect>
                                  </p:childTnLst>
                                </p:cTn>
                              </p:par>
                              <p:par>
                                <p:cTn id="29" presetID="35" presetClass="path" presetSubtype="0" decel="100000" fill="hold" grpId="1" nodeType="withEffect">
                                  <p:stCondLst>
                                    <p:cond delay="2100"/>
                                  </p:stCondLst>
                                  <p:childTnLst>
                                    <p:animMotion origin="layout" path="M 2.70833E-6 -3.7037E-6 L -0.11029 -0.00115 " pathEditMode="relative" rAng="0" ptsTypes="AA">
                                      <p:cBhvr>
                                        <p:cTn id="30" dur="1000" spd="-100000" fill="hold"/>
                                        <p:tgtEl>
                                          <p:spTgt spid="67"/>
                                        </p:tgtEl>
                                        <p:attrNameLst>
                                          <p:attrName>ppt_x</p:attrName>
                                          <p:attrName>ppt_y</p:attrName>
                                        </p:attrNameLst>
                                      </p:cBhvr>
                                      <p:rCtr x="-5521" y="-69"/>
                                    </p:animMotion>
                                  </p:childTnLst>
                                </p:cTn>
                              </p:par>
                              <p:par>
                                <p:cTn id="31" presetID="10" presetClass="entr" presetSubtype="0" fill="hold" grpId="0" nodeType="withEffect">
                                  <p:stCondLst>
                                    <p:cond delay="220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750"/>
                                        <p:tgtEl>
                                          <p:spTgt spid="68"/>
                                        </p:tgtEl>
                                      </p:cBhvr>
                                    </p:animEffect>
                                  </p:childTnLst>
                                </p:cTn>
                              </p:par>
                              <p:par>
                                <p:cTn id="34" presetID="35" presetClass="path" presetSubtype="0" decel="100000" fill="hold" grpId="1" nodeType="withEffect">
                                  <p:stCondLst>
                                    <p:cond delay="2200"/>
                                  </p:stCondLst>
                                  <p:childTnLst>
                                    <p:animMotion origin="layout" path="M 2.70833E-6 -3.7037E-6 L -0.11029 -0.00115 " pathEditMode="relative" rAng="0" ptsTypes="AA">
                                      <p:cBhvr>
                                        <p:cTn id="35" dur="1000" spd="-100000" fill="hold"/>
                                        <p:tgtEl>
                                          <p:spTgt spid="68"/>
                                        </p:tgtEl>
                                        <p:attrNameLst>
                                          <p:attrName>ppt_x</p:attrName>
                                          <p:attrName>ppt_y</p:attrName>
                                        </p:attrNameLst>
                                      </p:cBhvr>
                                      <p:rCtr x="-5521" y="-69"/>
                                    </p:animMotion>
                                  </p:childTnLst>
                                </p:cTn>
                              </p:par>
                              <p:par>
                                <p:cTn id="36" presetID="10" presetClass="entr" presetSubtype="0" fill="hold" grpId="0" nodeType="withEffect">
                                  <p:stCondLst>
                                    <p:cond delay="230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750"/>
                                        <p:tgtEl>
                                          <p:spTgt spid="69"/>
                                        </p:tgtEl>
                                      </p:cBhvr>
                                    </p:animEffect>
                                  </p:childTnLst>
                                </p:cTn>
                              </p:par>
                              <p:par>
                                <p:cTn id="39" presetID="35" presetClass="path" presetSubtype="0" decel="100000" fill="hold" grpId="1" nodeType="withEffect">
                                  <p:stCondLst>
                                    <p:cond delay="2300"/>
                                  </p:stCondLst>
                                  <p:childTnLst>
                                    <p:animMotion origin="layout" path="M 2.70833E-6 -3.7037E-6 L -0.11029 -0.00115 " pathEditMode="relative" rAng="0" ptsTypes="AA">
                                      <p:cBhvr>
                                        <p:cTn id="40" dur="1000" spd="-100000" fill="hold"/>
                                        <p:tgtEl>
                                          <p:spTgt spid="69"/>
                                        </p:tgtEl>
                                        <p:attrNameLst>
                                          <p:attrName>ppt_x</p:attrName>
                                          <p:attrName>ppt_y</p:attrName>
                                        </p:attrNameLst>
                                      </p:cBhvr>
                                      <p:rCtr x="-5521" y="-69"/>
                                    </p:animMotion>
                                  </p:childTnLst>
                                </p:cTn>
                              </p:par>
                              <p:par>
                                <p:cTn id="41" presetID="2" presetClass="entr" presetSubtype="2" decel="100000" fill="hold" grpId="0" nodeType="withEffect">
                                  <p:stCondLst>
                                    <p:cond delay="3250"/>
                                  </p:stCondLst>
                                  <p:iterate type="lt">
                                    <p:tmPct val="5000"/>
                                  </p:iterate>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1000" fill="hold"/>
                                        <p:tgtEl>
                                          <p:spTgt spid="29"/>
                                        </p:tgtEl>
                                        <p:attrNameLst>
                                          <p:attrName>ppt_x</p:attrName>
                                        </p:attrNameLst>
                                      </p:cBhvr>
                                      <p:tavLst>
                                        <p:tav tm="0">
                                          <p:val>
                                            <p:strVal val="1+#ppt_w/2"/>
                                          </p:val>
                                        </p:tav>
                                        <p:tav tm="100000">
                                          <p:val>
                                            <p:strVal val="#ppt_x"/>
                                          </p:val>
                                        </p:tav>
                                      </p:tavLst>
                                    </p:anim>
                                    <p:anim calcmode="lin" valueType="num">
                                      <p:cBhvr additive="base">
                                        <p:cTn id="44" dur="10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3350"/>
                                  </p:stCondLst>
                                  <p:iterate type="lt">
                                    <p:tmPct val="5000"/>
                                  </p:iterate>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1000" fill="hold"/>
                                        <p:tgtEl>
                                          <p:spTgt spid="36"/>
                                        </p:tgtEl>
                                        <p:attrNameLst>
                                          <p:attrName>ppt_x</p:attrName>
                                        </p:attrNameLst>
                                      </p:cBhvr>
                                      <p:tavLst>
                                        <p:tav tm="0">
                                          <p:val>
                                            <p:strVal val="1+#ppt_w/2"/>
                                          </p:val>
                                        </p:tav>
                                        <p:tav tm="100000">
                                          <p:val>
                                            <p:strVal val="#ppt_x"/>
                                          </p:val>
                                        </p:tav>
                                      </p:tavLst>
                                    </p:anim>
                                    <p:anim calcmode="lin" valueType="num">
                                      <p:cBhvr additive="base">
                                        <p:cTn id="48" dur="1000" fill="hold"/>
                                        <p:tgtEl>
                                          <p:spTgt spid="36"/>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3450"/>
                                  </p:stCondLst>
                                  <p:iterate type="lt">
                                    <p:tmPct val="5000"/>
                                  </p:iterate>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000" fill="hold"/>
                                        <p:tgtEl>
                                          <p:spTgt spid="42"/>
                                        </p:tgtEl>
                                        <p:attrNameLst>
                                          <p:attrName>ppt_x</p:attrName>
                                        </p:attrNameLst>
                                      </p:cBhvr>
                                      <p:tavLst>
                                        <p:tav tm="0">
                                          <p:val>
                                            <p:strVal val="1+#ppt_w/2"/>
                                          </p:val>
                                        </p:tav>
                                        <p:tav tm="100000">
                                          <p:val>
                                            <p:strVal val="#ppt_x"/>
                                          </p:val>
                                        </p:tav>
                                      </p:tavLst>
                                    </p:anim>
                                    <p:anim calcmode="lin" valueType="num">
                                      <p:cBhvr additive="base">
                                        <p:cTn id="52" dur="1000" fill="hold"/>
                                        <p:tgtEl>
                                          <p:spTgt spid="42"/>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3550"/>
                                  </p:stCondLst>
                                  <p:iterate type="lt">
                                    <p:tmPct val="5000"/>
                                  </p:iterate>
                                  <p:childTnLst>
                                    <p:set>
                                      <p:cBhvr>
                                        <p:cTn id="54" dur="1" fill="hold">
                                          <p:stCondLst>
                                            <p:cond delay="0"/>
                                          </p:stCondLst>
                                        </p:cTn>
                                        <p:tgtEl>
                                          <p:spTgt spid="53"/>
                                        </p:tgtEl>
                                        <p:attrNameLst>
                                          <p:attrName>style.visibility</p:attrName>
                                        </p:attrNameLst>
                                      </p:cBhvr>
                                      <p:to>
                                        <p:strVal val="visible"/>
                                      </p:to>
                                    </p:set>
                                    <p:anim calcmode="lin" valueType="num">
                                      <p:cBhvr additive="base">
                                        <p:cTn id="55" dur="1000" fill="hold"/>
                                        <p:tgtEl>
                                          <p:spTgt spid="53"/>
                                        </p:tgtEl>
                                        <p:attrNameLst>
                                          <p:attrName>ppt_x</p:attrName>
                                        </p:attrNameLst>
                                      </p:cBhvr>
                                      <p:tavLst>
                                        <p:tav tm="0">
                                          <p:val>
                                            <p:strVal val="1+#ppt_w/2"/>
                                          </p:val>
                                        </p:tav>
                                        <p:tav tm="100000">
                                          <p:val>
                                            <p:strVal val="#ppt_x"/>
                                          </p:val>
                                        </p:tav>
                                      </p:tavLst>
                                    </p:anim>
                                    <p:anim calcmode="lin" valueType="num">
                                      <p:cBhvr additive="base">
                                        <p:cTn id="56" dur="1000" fill="hold"/>
                                        <p:tgtEl>
                                          <p:spTgt spid="53"/>
                                        </p:tgtEl>
                                        <p:attrNameLst>
                                          <p:attrName>ppt_y</p:attrName>
                                        </p:attrNameLst>
                                      </p:cBhvr>
                                      <p:tavLst>
                                        <p:tav tm="0">
                                          <p:val>
                                            <p:strVal val="#ppt_y"/>
                                          </p:val>
                                        </p:tav>
                                        <p:tav tm="100000">
                                          <p:val>
                                            <p:strVal val="#ppt_y"/>
                                          </p:val>
                                        </p:tav>
                                      </p:tavLst>
                                    </p:anim>
                                  </p:childTnLst>
                                </p:cTn>
                              </p:par>
                            </p:childTnLst>
                          </p:cTn>
                        </p:par>
                        <p:par>
                          <p:cTn id="57" fill="hold">
                            <p:stCondLst>
                              <p:cond delay="0"/>
                            </p:stCondLst>
                            <p:childTnLst>
                              <p:par>
                                <p:cTn id="58" presetID="10"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6" grpId="0"/>
      <p:bldP spid="42" grpId="0"/>
      <p:bldP spid="53" grpId="0"/>
      <p:bldP spid="66" grpId="0" animBg="1"/>
      <p:bldP spid="66" grpId="1" animBg="1"/>
      <p:bldP spid="67" grpId="0" animBg="1"/>
      <p:bldP spid="67" grpId="1" animBg="1"/>
      <p:bldP spid="68" grpId="0" animBg="1"/>
      <p:bldP spid="68" grpId="1" animBg="1"/>
      <p:bldP spid="69" grpId="0" animBg="1"/>
      <p:bldP spid="69" grpId="1"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a:xfrm>
            <a:off x="990894" y="5651131"/>
            <a:ext cx="10213941" cy="954300"/>
          </a:xfrm>
          <a:prstGeom prst="rect">
            <a:avLst/>
          </a:prstGeom>
        </p:spPr>
        <p:txBody>
          <a:bodyPr wrap="square">
            <a:spAutoFit/>
          </a:bodyPr>
          <a:lstStyle/>
          <a:p>
            <a:pPr algn="just"/>
            <a:r>
              <a:rPr lang="zh-CN" altLang="en-US" sz="1865" dirty="0">
                <a:solidFill>
                  <a:srgbClr val="5F0F05"/>
                </a:solidFill>
                <a:latin typeface="微软雅黑" panose="020B0503020204020204" pitchFamily="34" charset="-122"/>
                <a:ea typeface="微软雅黑" panose="020B0503020204020204" pitchFamily="34" charset="-122"/>
              </a:rPr>
              <a:t>在创建井冈山革命根据地，特别是在红四军转战赣南、闽西的实践中，毛泽东逐渐形成了</a:t>
            </a:r>
            <a:r>
              <a:rPr lang="zh-CN" altLang="en-US" sz="1865" b="1" dirty="0">
                <a:solidFill>
                  <a:srgbClr val="C00000"/>
                </a:solidFill>
                <a:latin typeface="微软雅黑" panose="020B0503020204020204" pitchFamily="34" charset="-122"/>
                <a:ea typeface="微软雅黑" panose="020B0503020204020204" pitchFamily="34" charset="-122"/>
              </a:rPr>
              <a:t>农村包围城市</a:t>
            </a:r>
            <a:r>
              <a:rPr lang="zh-CN" altLang="en-US" sz="1865" dirty="0">
                <a:solidFill>
                  <a:srgbClr val="5F0F05"/>
                </a:solidFill>
                <a:latin typeface="微软雅黑" panose="020B0503020204020204" pitchFamily="34" charset="-122"/>
                <a:ea typeface="微软雅黑" panose="020B0503020204020204" pitchFamily="34" charset="-122"/>
              </a:rPr>
              <a:t>的理论，它是马克思列宁主义的普遍真理同中国革命具体实践相结合的典范，是对马克思列宁主义关于武装夺取政权的理论的重大发展，</a:t>
            </a:r>
            <a:r>
              <a:rPr lang="zh-CN" altLang="en-US" sz="1865" b="1" dirty="0">
                <a:solidFill>
                  <a:srgbClr val="C00000"/>
                </a:solidFill>
                <a:latin typeface="微软雅黑" panose="020B0503020204020204" pitchFamily="34" charset="-122"/>
                <a:ea typeface="微软雅黑" panose="020B0503020204020204" pitchFamily="34" charset="-122"/>
              </a:rPr>
              <a:t>标志着毛泽东思想的初步形成</a:t>
            </a:r>
            <a:r>
              <a:rPr lang="zh-CN" altLang="en-US" sz="1865"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4" name="矩形 3"/>
          <p:cNvSpPr/>
          <p:nvPr/>
        </p:nvSpPr>
        <p:spPr>
          <a:xfrm>
            <a:off x="990894" y="2216711"/>
            <a:ext cx="10213941" cy="666977"/>
          </a:xfrm>
          <a:prstGeom prst="rect">
            <a:avLst/>
          </a:prstGeom>
        </p:spPr>
        <p:txBody>
          <a:bodyPr wrap="square">
            <a:spAutoFit/>
          </a:bodyPr>
          <a:lstStyle/>
          <a:p>
            <a:pPr algn="just"/>
            <a:r>
              <a:rPr lang="zh-CN" altLang="en-US" sz="1865" dirty="0">
                <a:solidFill>
                  <a:srgbClr val="5F0F05"/>
                </a:solidFill>
                <a:latin typeface="微软雅黑" panose="020B0503020204020204" pitchFamily="34" charset="-122"/>
                <a:ea typeface="微软雅黑" panose="020B0503020204020204" pitchFamily="34" charset="-122"/>
              </a:rPr>
              <a:t>1929年1月到1931年9月，各地工农红军和农村革命根据地</a:t>
            </a:r>
            <a:r>
              <a:rPr lang="zh-CN" altLang="en-US" sz="1865" b="1" dirty="0">
                <a:solidFill>
                  <a:srgbClr val="C00000"/>
                </a:solidFill>
                <a:latin typeface="微软雅黑" panose="020B0503020204020204" pitchFamily="34" charset="-122"/>
                <a:ea typeface="微软雅黑" panose="020B0503020204020204" pitchFamily="34" charset="-122"/>
              </a:rPr>
              <a:t>有了很大发展</a:t>
            </a:r>
            <a:r>
              <a:rPr lang="zh-CN" altLang="en-US" sz="1865" dirty="0">
                <a:solidFill>
                  <a:srgbClr val="5F0F05"/>
                </a:solidFill>
                <a:latin typeface="微软雅黑" panose="020B0503020204020204" pitchFamily="34" charset="-122"/>
                <a:ea typeface="微软雅黑" panose="020B0503020204020204" pitchFamily="34" charset="-122"/>
              </a:rPr>
              <a:t>，具有中国特色的农村包围城市，</a:t>
            </a:r>
            <a:r>
              <a:rPr lang="zh-CN" altLang="en-US" sz="1865" b="1" dirty="0">
                <a:solidFill>
                  <a:srgbClr val="C00000"/>
                </a:solidFill>
                <a:latin typeface="微软雅黑" panose="020B0503020204020204" pitchFamily="34" charset="-122"/>
                <a:ea typeface="微软雅黑" panose="020B0503020204020204" pitchFamily="34" charset="-122"/>
              </a:rPr>
              <a:t>武装夺取政权的革命道路基本形成</a:t>
            </a:r>
            <a:r>
              <a:rPr lang="zh-CN" altLang="en-US" sz="1865"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t="1645" b="1645"/>
          <a:stretch>
            <a:fillRect/>
          </a:stretch>
        </p:blipFill>
        <p:spPr>
          <a:xfrm>
            <a:off x="990894" y="3143154"/>
            <a:ext cx="3418741" cy="2279161"/>
          </a:xfrm>
          <a:prstGeom prst="rect">
            <a:avLst/>
          </a:prstGeom>
        </p:spPr>
      </p:pic>
      <p:pic>
        <p:nvPicPr>
          <p:cNvPr id="6" name="图片 5"/>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l="327" r="327"/>
          <a:stretch>
            <a:fillRect/>
          </a:stretch>
        </p:blipFill>
        <p:spPr>
          <a:xfrm>
            <a:off x="7786094" y="3143154"/>
            <a:ext cx="3418741" cy="2279161"/>
          </a:xfrm>
          <a:prstGeom prst="rect">
            <a:avLst/>
          </a:prstGeom>
        </p:spPr>
      </p:pic>
      <p:sp>
        <p:nvSpPr>
          <p:cNvPr id="9" name="Rectangle 2"/>
          <p:cNvSpPr/>
          <p:nvPr/>
        </p:nvSpPr>
        <p:spPr>
          <a:xfrm>
            <a:off x="2411738" y="1449878"/>
            <a:ext cx="7368525" cy="572332"/>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pPr algn="ctr"/>
            <a:r>
              <a:rPr lang="zh-CN" altLang="en-US" sz="3735" b="1" dirty="0">
                <a:solidFill>
                  <a:srgbClr val="C00000"/>
                </a:solidFill>
                <a:latin typeface="微软雅黑" panose="020B0503020204020204" pitchFamily="34" charset="-122"/>
                <a:ea typeface="微软雅黑" panose="020B0503020204020204" pitchFamily="34" charset="-122"/>
              </a:rPr>
              <a:t>星星之火  可以燎原</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a:spLocks noChangeAspect="1"/>
          </p:cNvSpPr>
          <p:nvPr/>
        </p:nvSpPr>
        <p:spPr>
          <a:xfrm>
            <a:off x="4621403" y="3143154"/>
            <a:ext cx="2952923" cy="2279161"/>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井岗山革命根据地</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1" name="矩形: 圆角 10"/>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2" name="矩形 11"/>
          <p:cNvSpPr/>
          <p:nvPr/>
        </p:nvSpPr>
        <p:spPr>
          <a:xfrm>
            <a:off x="1238493" y="324294"/>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土地革命时期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500"/>
                            </p:stCondLst>
                            <p:childTnLst>
                              <p:par>
                                <p:cTn id="15" presetID="23" presetClass="entr" presetSubtype="52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750" fill="hold"/>
                                        <p:tgtEl>
                                          <p:spTgt spid="5"/>
                                        </p:tgtEl>
                                        <p:attrNameLst>
                                          <p:attrName>ppt_w</p:attrName>
                                        </p:attrNameLst>
                                      </p:cBhvr>
                                      <p:tavLst>
                                        <p:tav tm="0">
                                          <p:val>
                                            <p:fltVal val="0"/>
                                          </p:val>
                                        </p:tav>
                                        <p:tav tm="100000">
                                          <p:val>
                                            <p:strVal val="#ppt_w"/>
                                          </p:val>
                                        </p:tav>
                                      </p:tavLst>
                                    </p:anim>
                                    <p:anim calcmode="lin" valueType="num">
                                      <p:cBhvr>
                                        <p:cTn id="18" dur="750" fill="hold"/>
                                        <p:tgtEl>
                                          <p:spTgt spid="5"/>
                                        </p:tgtEl>
                                        <p:attrNameLst>
                                          <p:attrName>ppt_h</p:attrName>
                                        </p:attrNameLst>
                                      </p:cBhvr>
                                      <p:tavLst>
                                        <p:tav tm="0">
                                          <p:val>
                                            <p:fltVal val="0"/>
                                          </p:val>
                                        </p:tav>
                                        <p:tav tm="100000">
                                          <p:val>
                                            <p:strVal val="#ppt_h"/>
                                          </p:val>
                                        </p:tav>
                                      </p:tavLst>
                                    </p:anim>
                                    <p:anim calcmode="lin" valueType="num">
                                      <p:cBhvr>
                                        <p:cTn id="19" dur="750" fill="hold"/>
                                        <p:tgtEl>
                                          <p:spTgt spid="5"/>
                                        </p:tgtEl>
                                        <p:attrNameLst>
                                          <p:attrName>ppt_x</p:attrName>
                                        </p:attrNameLst>
                                      </p:cBhvr>
                                      <p:tavLst>
                                        <p:tav tm="0">
                                          <p:val>
                                            <p:fltVal val="0.5"/>
                                          </p:val>
                                        </p:tav>
                                        <p:tav tm="100000">
                                          <p:val>
                                            <p:strVal val="#ppt_x"/>
                                          </p:val>
                                        </p:tav>
                                      </p:tavLst>
                                    </p:anim>
                                    <p:anim calcmode="lin" valueType="num">
                                      <p:cBhvr>
                                        <p:cTn id="20" dur="750" fill="hold"/>
                                        <p:tgtEl>
                                          <p:spTgt spid="5"/>
                                        </p:tgtEl>
                                        <p:attrNameLst>
                                          <p:attrName>ppt_y</p:attrName>
                                        </p:attrNameLst>
                                      </p:cBhvr>
                                      <p:tavLst>
                                        <p:tav tm="0">
                                          <p:val>
                                            <p:fltVal val="0.5"/>
                                          </p:val>
                                        </p:tav>
                                        <p:tav tm="100000">
                                          <p:val>
                                            <p:strVal val="#ppt_y"/>
                                          </p:val>
                                        </p:tav>
                                      </p:tavLst>
                                    </p:anim>
                                  </p:childTnLst>
                                </p:cTn>
                              </p:par>
                              <p:par>
                                <p:cTn id="21" presetID="23" presetClass="entr" presetSubtype="528" fill="hold" grpId="0" nodeType="withEffect">
                                  <p:stCondLst>
                                    <p:cond delay="1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750" fill="hold"/>
                                        <p:tgtEl>
                                          <p:spTgt spid="10"/>
                                        </p:tgtEl>
                                        <p:attrNameLst>
                                          <p:attrName>ppt_w</p:attrName>
                                        </p:attrNameLst>
                                      </p:cBhvr>
                                      <p:tavLst>
                                        <p:tav tm="0">
                                          <p:val>
                                            <p:fltVal val="0"/>
                                          </p:val>
                                        </p:tav>
                                        <p:tav tm="100000">
                                          <p:val>
                                            <p:strVal val="#ppt_w"/>
                                          </p:val>
                                        </p:tav>
                                      </p:tavLst>
                                    </p:anim>
                                    <p:anim calcmode="lin" valueType="num">
                                      <p:cBhvr>
                                        <p:cTn id="24" dur="750" fill="hold"/>
                                        <p:tgtEl>
                                          <p:spTgt spid="10"/>
                                        </p:tgtEl>
                                        <p:attrNameLst>
                                          <p:attrName>ppt_h</p:attrName>
                                        </p:attrNameLst>
                                      </p:cBhvr>
                                      <p:tavLst>
                                        <p:tav tm="0">
                                          <p:val>
                                            <p:fltVal val="0"/>
                                          </p:val>
                                        </p:tav>
                                        <p:tav tm="100000">
                                          <p:val>
                                            <p:strVal val="#ppt_h"/>
                                          </p:val>
                                        </p:tav>
                                      </p:tavLst>
                                    </p:anim>
                                    <p:anim calcmode="lin" valueType="num">
                                      <p:cBhvr>
                                        <p:cTn id="25" dur="750" fill="hold"/>
                                        <p:tgtEl>
                                          <p:spTgt spid="10"/>
                                        </p:tgtEl>
                                        <p:attrNameLst>
                                          <p:attrName>ppt_x</p:attrName>
                                        </p:attrNameLst>
                                      </p:cBhvr>
                                      <p:tavLst>
                                        <p:tav tm="0">
                                          <p:val>
                                            <p:fltVal val="0.5"/>
                                          </p:val>
                                        </p:tav>
                                        <p:tav tm="100000">
                                          <p:val>
                                            <p:strVal val="#ppt_x"/>
                                          </p:val>
                                        </p:tav>
                                      </p:tavLst>
                                    </p:anim>
                                    <p:anim calcmode="lin" valueType="num">
                                      <p:cBhvr>
                                        <p:cTn id="26" dur="750" fill="hold"/>
                                        <p:tgtEl>
                                          <p:spTgt spid="10"/>
                                        </p:tgtEl>
                                        <p:attrNameLst>
                                          <p:attrName>ppt_y</p:attrName>
                                        </p:attrNameLst>
                                      </p:cBhvr>
                                      <p:tavLst>
                                        <p:tav tm="0">
                                          <p:val>
                                            <p:fltVal val="0.5"/>
                                          </p:val>
                                        </p:tav>
                                        <p:tav tm="100000">
                                          <p:val>
                                            <p:strVal val="#ppt_y"/>
                                          </p:val>
                                        </p:tav>
                                      </p:tavLst>
                                    </p:anim>
                                  </p:childTnLst>
                                </p:cTn>
                              </p:par>
                              <p:par>
                                <p:cTn id="27" presetID="23" presetClass="entr" presetSubtype="528" fill="hold" nodeType="withEffect">
                                  <p:stCondLst>
                                    <p:cond delay="200"/>
                                  </p:stCondLst>
                                  <p:childTnLst>
                                    <p:set>
                                      <p:cBhvr>
                                        <p:cTn id="28" dur="1" fill="hold">
                                          <p:stCondLst>
                                            <p:cond delay="0"/>
                                          </p:stCondLst>
                                        </p:cTn>
                                        <p:tgtEl>
                                          <p:spTgt spid="6"/>
                                        </p:tgtEl>
                                        <p:attrNameLst>
                                          <p:attrName>style.visibility</p:attrName>
                                        </p:attrNameLst>
                                      </p:cBhvr>
                                      <p:to>
                                        <p:strVal val="visible"/>
                                      </p:to>
                                    </p:set>
                                    <p:anim calcmode="lin" valueType="num">
                                      <p:cBhvr>
                                        <p:cTn id="29" dur="750" fill="hold"/>
                                        <p:tgtEl>
                                          <p:spTgt spid="6"/>
                                        </p:tgtEl>
                                        <p:attrNameLst>
                                          <p:attrName>ppt_w</p:attrName>
                                        </p:attrNameLst>
                                      </p:cBhvr>
                                      <p:tavLst>
                                        <p:tav tm="0">
                                          <p:val>
                                            <p:fltVal val="0"/>
                                          </p:val>
                                        </p:tav>
                                        <p:tav tm="100000">
                                          <p:val>
                                            <p:strVal val="#ppt_w"/>
                                          </p:val>
                                        </p:tav>
                                      </p:tavLst>
                                    </p:anim>
                                    <p:anim calcmode="lin" valueType="num">
                                      <p:cBhvr>
                                        <p:cTn id="30" dur="750" fill="hold"/>
                                        <p:tgtEl>
                                          <p:spTgt spid="6"/>
                                        </p:tgtEl>
                                        <p:attrNameLst>
                                          <p:attrName>ppt_h</p:attrName>
                                        </p:attrNameLst>
                                      </p:cBhvr>
                                      <p:tavLst>
                                        <p:tav tm="0">
                                          <p:val>
                                            <p:fltVal val="0"/>
                                          </p:val>
                                        </p:tav>
                                        <p:tav tm="100000">
                                          <p:val>
                                            <p:strVal val="#ppt_h"/>
                                          </p:val>
                                        </p:tav>
                                      </p:tavLst>
                                    </p:anim>
                                    <p:anim calcmode="lin" valueType="num">
                                      <p:cBhvr>
                                        <p:cTn id="31" dur="750" fill="hold"/>
                                        <p:tgtEl>
                                          <p:spTgt spid="6"/>
                                        </p:tgtEl>
                                        <p:attrNameLst>
                                          <p:attrName>ppt_x</p:attrName>
                                        </p:attrNameLst>
                                      </p:cBhvr>
                                      <p:tavLst>
                                        <p:tav tm="0">
                                          <p:val>
                                            <p:fltVal val="0.5"/>
                                          </p:val>
                                        </p:tav>
                                        <p:tav tm="100000">
                                          <p:val>
                                            <p:strVal val="#ppt_x"/>
                                          </p:val>
                                        </p:tav>
                                      </p:tavLst>
                                    </p:anim>
                                    <p:anim calcmode="lin" valueType="num">
                                      <p:cBhvr>
                                        <p:cTn id="32" dur="750" fill="hold"/>
                                        <p:tgtEl>
                                          <p:spTgt spid="6"/>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2" presetClass="entr" presetSubtype="4"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750" fill="hold"/>
                                        <p:tgtEl>
                                          <p:spTgt spid="3"/>
                                        </p:tgtEl>
                                        <p:attrNameLst>
                                          <p:attrName>ppt_x</p:attrName>
                                        </p:attrNameLst>
                                      </p:cBhvr>
                                      <p:tavLst>
                                        <p:tav tm="0">
                                          <p:val>
                                            <p:strVal val="#ppt_x"/>
                                          </p:val>
                                        </p:tav>
                                        <p:tav tm="100000">
                                          <p:val>
                                            <p:strVal val="#ppt_x"/>
                                          </p:val>
                                        </p:tav>
                                      </p:tavLst>
                                    </p:anim>
                                    <p:anim calcmode="lin" valueType="num">
                                      <p:cBhvr additive="base">
                                        <p:cTn id="37" dur="750" fill="hold"/>
                                        <p:tgtEl>
                                          <p:spTgt spid="3"/>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3"/>
          <p:cNvSpPr txBox="1"/>
          <p:nvPr/>
        </p:nvSpPr>
        <p:spPr>
          <a:xfrm>
            <a:off x="1252302" y="2736904"/>
            <a:ext cx="9687399" cy="95430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865" dirty="0">
                <a:solidFill>
                  <a:srgbClr val="5F0F05"/>
                </a:solidFill>
              </a:rPr>
              <a:t>在</a:t>
            </a:r>
            <a:r>
              <a:rPr lang="en-US" altLang="zh-CN" sz="1865" dirty="0">
                <a:solidFill>
                  <a:srgbClr val="5F0F05"/>
                </a:solidFill>
              </a:rPr>
              <a:t>1931</a:t>
            </a:r>
            <a:r>
              <a:rPr lang="zh-CN" altLang="en-US" sz="1865" dirty="0">
                <a:solidFill>
                  <a:srgbClr val="5F0F05"/>
                </a:solidFill>
              </a:rPr>
              <a:t>年冬，</a:t>
            </a:r>
            <a:r>
              <a:rPr lang="zh-CN" altLang="en-US" sz="1865" b="1" dirty="0">
                <a:solidFill>
                  <a:srgbClr val="C00000"/>
                </a:solidFill>
              </a:rPr>
              <a:t>中华苏维埃第一次全国代表大会</a:t>
            </a:r>
            <a:r>
              <a:rPr lang="zh-CN" altLang="en-US" sz="1865" dirty="0">
                <a:solidFill>
                  <a:srgbClr val="5F0F05"/>
                </a:solidFill>
              </a:rPr>
              <a:t>在江西瑞金召开，成立了中华苏维埃共和国临时政府，制定了宪法大纲。广大的根据地纷纷进行了土地的改革和根据地建设，成为了我们党坚持武装革命的</a:t>
            </a:r>
            <a:r>
              <a:rPr lang="zh-CN" altLang="en-US" sz="1865" b="1" dirty="0">
                <a:solidFill>
                  <a:srgbClr val="C00000"/>
                </a:solidFill>
              </a:rPr>
              <a:t>坚实基础</a:t>
            </a:r>
            <a:r>
              <a:rPr lang="zh-CN" altLang="en-US" sz="1865" dirty="0">
                <a:solidFill>
                  <a:srgbClr val="5F0F05"/>
                </a:solidFill>
              </a:rPr>
              <a:t>。</a:t>
            </a:r>
            <a:endParaRPr lang="zh-CN" altLang="en-US" sz="1865" dirty="0">
              <a:solidFill>
                <a:srgbClr val="5F0F05"/>
              </a:solidFill>
            </a:endParaRPr>
          </a:p>
        </p:txBody>
      </p:sp>
      <p:pic>
        <p:nvPicPr>
          <p:cNvPr id="4" name="Picture 2"/>
          <p:cNvPicPr>
            <a:picLocks noChangeAspect="1" noChangeArrowheads="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13822" r="13822"/>
          <a:stretch>
            <a:fillRect/>
          </a:stretch>
        </p:blipFill>
        <p:spPr bwMode="auto">
          <a:xfrm>
            <a:off x="1252301" y="4005277"/>
            <a:ext cx="2880000" cy="1920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pic.baike.soso.com/p/20140320/20140320164537-825324883.jp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3760" b="3760"/>
          <a:stretch>
            <a:fillRect/>
          </a:stretch>
        </p:blipFill>
        <p:spPr bwMode="auto">
          <a:xfrm>
            <a:off x="8059699" y="4005277"/>
            <a:ext cx="2880000" cy="1920000"/>
          </a:xfrm>
          <a:prstGeom prst="rect">
            <a:avLst/>
          </a:prstGeom>
        </p:spPr>
      </p:pic>
      <p:pic>
        <p:nvPicPr>
          <p:cNvPr id="6" name="图片 5"/>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3538" b="3538"/>
          <a:stretch>
            <a:fillRect/>
          </a:stretch>
        </p:blipFill>
        <p:spPr>
          <a:xfrm>
            <a:off x="4656000" y="4005277"/>
            <a:ext cx="2880000" cy="1920000"/>
          </a:xfrm>
          <a:prstGeom prst="rect">
            <a:avLst/>
          </a:prstGeom>
        </p:spPr>
      </p:pic>
      <p:sp>
        <p:nvSpPr>
          <p:cNvPr id="8" name="燕尾形 18"/>
          <p:cNvSpPr/>
          <p:nvPr/>
        </p:nvSpPr>
        <p:spPr>
          <a:xfrm>
            <a:off x="1252302" y="1689079"/>
            <a:ext cx="9687397" cy="878883"/>
          </a:xfrm>
          <a:prstGeom prst="chevron">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solidFill>
                  <a:srgbClr val="FFF8E6"/>
                </a:solidFill>
              </a:rPr>
              <a:t>土地革命战争的曲折发展和伟大历史转折</a:t>
            </a:r>
            <a:endParaRPr lang="zh-CN" altLang="en-US" sz="3200" b="1" dirty="0">
              <a:solidFill>
                <a:srgbClr val="FFF8E6"/>
              </a:solidFill>
            </a:endParaRPr>
          </a:p>
        </p:txBody>
      </p:sp>
      <p:sp>
        <p:nvSpPr>
          <p:cNvPr id="11" name="矩形: 圆角 10"/>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9" name="矩形 8"/>
          <p:cNvSpPr/>
          <p:nvPr/>
        </p:nvSpPr>
        <p:spPr>
          <a:xfrm>
            <a:off x="1238493" y="324294"/>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土地革命时期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1000"/>
                                        <p:tgtEl>
                                          <p:spTgt spid="3"/>
                                        </p:tgtEl>
                                      </p:cBhvr>
                                    </p:animEffect>
                                  </p:childTnLst>
                                </p:cTn>
                              </p:par>
                            </p:childTnLst>
                          </p:cTn>
                        </p:par>
                        <p:par>
                          <p:cTn id="14" fill="hold">
                            <p:stCondLst>
                              <p:cond delay="2000"/>
                            </p:stCondLst>
                            <p:childTnLst>
                              <p:par>
                                <p:cTn id="15" presetID="37"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900" decel="100000" fill="hold"/>
                                        <p:tgtEl>
                                          <p:spTgt spid="4"/>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1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2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900" decel="100000" fill="hold"/>
                                        <p:tgtEl>
                                          <p:spTgt spid="5"/>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a:xfrm>
            <a:off x="4319126" y="2645182"/>
            <a:ext cx="7057461" cy="3724546"/>
          </a:xfrm>
          <a:prstGeom prst="rect">
            <a:avLst/>
          </a:prstGeom>
        </p:spPr>
        <p:txBody>
          <a:bodyPr wrap="square">
            <a:spAutoFit/>
          </a:bodyPr>
          <a:lstStyle/>
          <a:p>
            <a:pPr algn="just" eaLnBrk="1">
              <a:lnSpc>
                <a:spcPct val="150000"/>
              </a:lnSpc>
            </a:pPr>
            <a:r>
              <a:rPr lang="zh-CN" altLang="en-US" sz="1865" dirty="0">
                <a:solidFill>
                  <a:srgbClr val="5F0F05"/>
                </a:solidFill>
                <a:latin typeface="微软雅黑" panose="020B0503020204020204" pitchFamily="34" charset="-122"/>
                <a:ea typeface="微软雅黑" panose="020B0503020204020204" pitchFamily="34" charset="-122"/>
              </a:rPr>
              <a:t>从</a:t>
            </a:r>
            <a:r>
              <a:rPr lang="en-US" altLang="zh-CN" sz="1865" dirty="0">
                <a:solidFill>
                  <a:srgbClr val="5F0F05"/>
                </a:solidFill>
                <a:latin typeface="微软雅黑" panose="020B0503020204020204" pitchFamily="34" charset="-122"/>
                <a:ea typeface="微软雅黑" panose="020B0503020204020204" pitchFamily="34" charset="-122"/>
              </a:rPr>
              <a:t>1930</a:t>
            </a:r>
            <a:r>
              <a:rPr lang="zh-CN" altLang="en-US" sz="1865" dirty="0">
                <a:solidFill>
                  <a:srgbClr val="5F0F05"/>
                </a:solidFill>
                <a:latin typeface="微软雅黑" panose="020B0503020204020204" pitchFamily="34" charset="-122"/>
                <a:ea typeface="微软雅黑" panose="020B0503020204020204" pitchFamily="34" charset="-122"/>
              </a:rPr>
              <a:t>年底到</a:t>
            </a:r>
            <a:r>
              <a:rPr lang="en-US" altLang="zh-CN" sz="1865" dirty="0">
                <a:solidFill>
                  <a:srgbClr val="5F0F05"/>
                </a:solidFill>
                <a:latin typeface="微软雅黑" panose="020B0503020204020204" pitchFamily="34" charset="-122"/>
                <a:ea typeface="微软雅黑" panose="020B0503020204020204" pitchFamily="34" charset="-122"/>
              </a:rPr>
              <a:t>1932</a:t>
            </a:r>
            <a:r>
              <a:rPr lang="zh-CN" altLang="en-US" sz="1865" dirty="0">
                <a:solidFill>
                  <a:srgbClr val="5F0F05"/>
                </a:solidFill>
                <a:latin typeface="微软雅黑" panose="020B0503020204020204" pitchFamily="34" charset="-122"/>
                <a:ea typeface="微软雅黑" panose="020B0503020204020204" pitchFamily="34" charset="-122"/>
              </a:rPr>
              <a:t>年冬，毛泽东、朱德、陈诚以灵活的作战方针粉碎了国民党的四次围剿 。</a:t>
            </a:r>
            <a:endParaRPr lang="en-US" altLang="zh-CN" sz="1865" dirty="0">
              <a:solidFill>
                <a:srgbClr val="5F0F05"/>
              </a:solidFill>
              <a:latin typeface="微软雅黑" panose="020B0503020204020204" pitchFamily="34" charset="-122"/>
              <a:ea typeface="微软雅黑" panose="020B0503020204020204" pitchFamily="34" charset="-122"/>
            </a:endParaRPr>
          </a:p>
          <a:p>
            <a:pPr algn="just" eaLnBrk="1">
              <a:lnSpc>
                <a:spcPct val="150000"/>
              </a:lnSpc>
            </a:pPr>
            <a:r>
              <a:rPr lang="en-US" altLang="zh-CN" sz="1865" dirty="0">
                <a:solidFill>
                  <a:srgbClr val="5F0F05"/>
                </a:solidFill>
                <a:latin typeface="微软雅黑" panose="020B0503020204020204" pitchFamily="34" charset="-122"/>
                <a:ea typeface="微软雅黑" panose="020B0503020204020204" pitchFamily="34" charset="-122"/>
              </a:rPr>
              <a:t>1933</a:t>
            </a:r>
            <a:r>
              <a:rPr lang="zh-CN" altLang="en-US" sz="1865" dirty="0">
                <a:solidFill>
                  <a:srgbClr val="5F0F05"/>
                </a:solidFill>
                <a:latin typeface="微软雅黑" panose="020B0503020204020204" pitchFamily="34" charset="-122"/>
                <a:ea typeface="微软雅黑" panose="020B0503020204020204" pitchFamily="34" charset="-122"/>
              </a:rPr>
              <a:t>年</a:t>
            </a:r>
            <a:r>
              <a:rPr lang="en-US" altLang="zh-CN" sz="1865" dirty="0">
                <a:solidFill>
                  <a:srgbClr val="5F0F05"/>
                </a:solidFill>
                <a:latin typeface="微软雅黑" panose="020B0503020204020204" pitchFamily="34" charset="-122"/>
                <a:ea typeface="微软雅黑" panose="020B0503020204020204" pitchFamily="34" charset="-122"/>
              </a:rPr>
              <a:t>9</a:t>
            </a:r>
            <a:r>
              <a:rPr lang="zh-CN" altLang="en-US" sz="1865" dirty="0">
                <a:solidFill>
                  <a:srgbClr val="5F0F05"/>
                </a:solidFill>
                <a:latin typeface="微软雅黑" panose="020B0503020204020204" pitchFamily="34" charset="-122"/>
                <a:ea typeface="微软雅黑" panose="020B0503020204020204" pitchFamily="34" charset="-122"/>
              </a:rPr>
              <a:t>月，蒋介石对革命根据地发动了</a:t>
            </a:r>
            <a:r>
              <a:rPr lang="zh-CN" altLang="en-US" sz="2135" b="1" dirty="0">
                <a:solidFill>
                  <a:srgbClr val="C00000"/>
                </a:solidFill>
                <a:latin typeface="微软雅黑" panose="020B0503020204020204" pitchFamily="34" charset="-122"/>
                <a:ea typeface="微软雅黑" panose="020B0503020204020204" pitchFamily="34" charset="-122"/>
              </a:rPr>
              <a:t>第五次军事围剿</a:t>
            </a:r>
            <a:r>
              <a:rPr lang="zh-CN" altLang="en-US" sz="1865" dirty="0">
                <a:solidFill>
                  <a:srgbClr val="5F0F05"/>
                </a:solidFill>
                <a:latin typeface="微软雅黑" panose="020B0503020204020204" pitchFamily="34" charset="-122"/>
                <a:ea typeface="微软雅黑" panose="020B0503020204020204" pitchFamily="34" charset="-122"/>
              </a:rPr>
              <a:t>。这时，王明“左”倾机会主义在红军中占据了统治地位，拒不接受毛泽东的正确建议，用阵地战代替游击战和运动战，用所谓“正规”战争代替人民战争，使红军完全陷于被动地位。经过一年苦战，终未取得反“围剿”的胜利。最后于</a:t>
            </a:r>
            <a:r>
              <a:rPr lang="zh-CN" altLang="en-US" sz="2135" b="1" dirty="0">
                <a:solidFill>
                  <a:srgbClr val="C00000"/>
                </a:solidFill>
                <a:latin typeface="微软雅黑" panose="020B0503020204020204" pitchFamily="34" charset="-122"/>
                <a:ea typeface="微软雅黑" panose="020B0503020204020204" pitchFamily="34" charset="-122"/>
              </a:rPr>
              <a:t>1934年10月</a:t>
            </a:r>
            <a:r>
              <a:rPr lang="zh-CN" altLang="en-US" sz="1865" dirty="0">
                <a:solidFill>
                  <a:srgbClr val="5F0F05"/>
                </a:solidFill>
                <a:latin typeface="微软雅黑" panose="020B0503020204020204" pitchFamily="34" charset="-122"/>
                <a:ea typeface="微软雅黑" panose="020B0503020204020204" pitchFamily="34" charset="-122"/>
              </a:rPr>
              <a:t>仓促命令中央领导机关和红军主力退出根据地，</a:t>
            </a:r>
            <a:r>
              <a:rPr lang="zh-CN" altLang="en-US" sz="2135" b="1" dirty="0">
                <a:solidFill>
                  <a:srgbClr val="C00000"/>
                </a:solidFill>
                <a:latin typeface="微软雅黑" panose="020B0503020204020204" pitchFamily="34" charset="-122"/>
                <a:ea typeface="微软雅黑" panose="020B0503020204020204" pitchFamily="34" charset="-122"/>
              </a:rPr>
              <a:t>开始长征</a:t>
            </a:r>
            <a:r>
              <a:rPr lang="zh-CN" altLang="en-US" sz="1865"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9" name="Rectangle 2"/>
          <p:cNvSpPr/>
          <p:nvPr/>
        </p:nvSpPr>
        <p:spPr>
          <a:xfrm>
            <a:off x="4319126" y="1851240"/>
            <a:ext cx="7057461" cy="793941"/>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r>
              <a:rPr lang="zh-CN" altLang="en-US" sz="3735" b="1" dirty="0">
                <a:solidFill>
                  <a:srgbClr val="C00000"/>
                </a:solidFill>
                <a:latin typeface="微软雅黑" panose="020B0503020204020204" pitchFamily="34" charset="-122"/>
                <a:ea typeface="微软雅黑" panose="020B0503020204020204" pitchFamily="34" charset="-122"/>
              </a:rPr>
              <a:t>第五次反围剿的失败和长征</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pic>
        <p:nvPicPr>
          <p:cNvPr id="10" name="Picture 4" descr="http://p3.img.cctvpic.com/photoAlbum/page/performance/img/2014/10/14/1413275944831_229.jpg"/>
          <p:cNvPicPr>
            <a:picLocks noChangeAspect="1" noChangeArrowheads="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0417" b="10417"/>
          <a:stretch>
            <a:fillRect/>
          </a:stretch>
        </p:blipFill>
        <p:spPr bwMode="auto">
          <a:xfrm>
            <a:off x="926545" y="1432907"/>
            <a:ext cx="2880000" cy="1920000"/>
          </a:xfrm>
          <a:prstGeom prst="rect">
            <a:avLst/>
          </a:prstGeom>
        </p:spPr>
      </p:pic>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3824" b="3824"/>
          <a:stretch>
            <a:fillRect/>
          </a:stretch>
        </p:blipFill>
        <p:spPr>
          <a:xfrm>
            <a:off x="926545" y="4047547"/>
            <a:ext cx="2880000" cy="1920000"/>
          </a:xfrm>
          <a:prstGeom prst="rect">
            <a:avLst/>
          </a:prstGeom>
        </p:spPr>
      </p:pic>
      <p:sp>
        <p:nvSpPr>
          <p:cNvPr id="12" name="矩形 11"/>
          <p:cNvSpPr>
            <a:spLocks noChangeAspect="1"/>
          </p:cNvSpPr>
          <p:nvPr/>
        </p:nvSpPr>
        <p:spPr>
          <a:xfrm>
            <a:off x="926545" y="3420344"/>
            <a:ext cx="2880000" cy="4685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a:solidFill>
                  <a:srgbClr val="FFF8E6"/>
                </a:solidFill>
                <a:latin typeface="微软雅黑" panose="020B0503020204020204" pitchFamily="34" charset="-122"/>
                <a:ea typeface="微软雅黑" panose="020B0503020204020204" pitchFamily="34" charset="-122"/>
              </a:rPr>
              <a:t>红军长征</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3" name="矩形 12"/>
          <p:cNvSpPr>
            <a:spLocks noChangeAspect="1"/>
          </p:cNvSpPr>
          <p:nvPr/>
        </p:nvSpPr>
        <p:spPr>
          <a:xfrm>
            <a:off x="926545" y="6037695"/>
            <a:ext cx="2880000" cy="468565"/>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FFF8E6"/>
                </a:solidFill>
                <a:latin typeface="微软雅黑" panose="020B0503020204020204" pitchFamily="34" charset="-122"/>
                <a:ea typeface="微软雅黑" panose="020B0503020204020204" pitchFamily="34" charset="-122"/>
              </a:rPr>
              <a:t>长征路线图</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5" name="矩形 14"/>
          <p:cNvSpPr/>
          <p:nvPr/>
        </p:nvSpPr>
        <p:spPr>
          <a:xfrm>
            <a:off x="1238493" y="324294"/>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土地革命时期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1000"/>
                                        <p:tgtEl>
                                          <p:spTgt spid="3"/>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3390" y="2139165"/>
            <a:ext cx="8004684" cy="1528945"/>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1935年1月在贵州遵义召开的独立自主地解决中国革命问题的一次极其重要的会议。在红军第五次反“围剿”失败和长征初期严重受挫的情况下，为了纠正王明“左”倾领导在军事指挥上的错误而召开。这次会议确立以毛泽东为代表的马克思主义正确路线在中共中央的领导地位，挽救了党、挽救了红军、挽救了革命，是党的历史上一个生死攸关的转折点。</a:t>
            </a:r>
            <a:endParaRPr lang="en-US" altLang="zh-CN" sz="1865" dirty="0">
              <a:solidFill>
                <a:srgbClr val="5F0F05"/>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661124" y="3829272"/>
            <a:ext cx="2497107" cy="1915325"/>
          </a:xfrm>
          <a:prstGeom prst="rect">
            <a:avLst/>
          </a:prstGeom>
        </p:spPr>
      </p:pic>
      <p:pic>
        <p:nvPicPr>
          <p:cNvPr id="5" name="图片 4"/>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3343389" y="3829272"/>
            <a:ext cx="3200811" cy="1915328"/>
          </a:xfrm>
          <a:prstGeom prst="rect">
            <a:avLst/>
          </a:prstGeom>
        </p:spPr>
      </p:pic>
      <p:pic>
        <p:nvPicPr>
          <p:cNvPr id="6" name="图片 5"/>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6729359" y="3822777"/>
            <a:ext cx="2822349" cy="1915328"/>
          </a:xfrm>
          <a:prstGeom prst="rect">
            <a:avLst/>
          </a:prstGeom>
        </p:spPr>
      </p:pic>
      <p:sp>
        <p:nvSpPr>
          <p:cNvPr id="12" name="Rectangle 2"/>
          <p:cNvSpPr/>
          <p:nvPr/>
        </p:nvSpPr>
        <p:spPr>
          <a:xfrm>
            <a:off x="2411738" y="1394498"/>
            <a:ext cx="7368525" cy="616905"/>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pPr algn="ctr"/>
            <a:r>
              <a:rPr lang="zh-CN" altLang="en-US" sz="3735" b="1" dirty="0">
                <a:solidFill>
                  <a:srgbClr val="C00000"/>
                </a:solidFill>
                <a:latin typeface="微软雅黑" panose="020B0503020204020204" pitchFamily="34" charset="-122"/>
                <a:ea typeface="微软雅黑" panose="020B0503020204020204" pitchFamily="34" charset="-122"/>
              </a:rPr>
              <a:t>遵义会议和长征胜利</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a:spLocks noChangeAspect="1"/>
          </p:cNvSpPr>
          <p:nvPr/>
        </p:nvSpPr>
        <p:spPr>
          <a:xfrm>
            <a:off x="661123" y="2172261"/>
            <a:ext cx="2497108" cy="146085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遵义</a:t>
            </a:r>
            <a:endParaRPr lang="en-US" altLang="zh-CN" sz="3735" b="1" dirty="0">
              <a:solidFill>
                <a:srgbClr val="FFF8E6"/>
              </a:solidFill>
              <a:latin typeface="微软雅黑" panose="020B0503020204020204" pitchFamily="34" charset="-122"/>
              <a:ea typeface="微软雅黑" panose="020B0503020204020204" pitchFamily="34" charset="-122"/>
            </a:endParaRPr>
          </a:p>
          <a:p>
            <a:pPr algn="ctr"/>
            <a:r>
              <a:rPr lang="zh-CN" altLang="en-US" sz="3735" b="1" dirty="0">
                <a:solidFill>
                  <a:srgbClr val="FFF8E6"/>
                </a:solidFill>
                <a:latin typeface="微软雅黑" panose="020B0503020204020204" pitchFamily="34" charset="-122"/>
                <a:ea typeface="微软雅黑" panose="020B0503020204020204" pitchFamily="34" charset="-122"/>
              </a:rPr>
              <a:t>会议</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5" name="矩形 14"/>
          <p:cNvSpPr>
            <a:spLocks noChangeAspect="1"/>
          </p:cNvSpPr>
          <p:nvPr/>
        </p:nvSpPr>
        <p:spPr>
          <a:xfrm>
            <a:off x="661125" y="5862319"/>
            <a:ext cx="5883076" cy="618287"/>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a:solidFill>
                  <a:srgbClr val="FFF8E6"/>
                </a:solidFill>
                <a:latin typeface="微软雅黑" panose="020B0503020204020204" pitchFamily="34" charset="-122"/>
                <a:ea typeface="微软雅黑" panose="020B0503020204020204" pitchFamily="34" charset="-122"/>
              </a:rPr>
              <a:t>遵义会议标志着中国共产党从幼稚走向成熟</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6" name="矩形 15"/>
          <p:cNvSpPr>
            <a:spLocks noChangeAspect="1"/>
          </p:cNvSpPr>
          <p:nvPr/>
        </p:nvSpPr>
        <p:spPr>
          <a:xfrm>
            <a:off x="9736868" y="3822777"/>
            <a:ext cx="1756809" cy="1915328"/>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srgbClr val="FFF8E6"/>
                </a:solidFill>
                <a:latin typeface="微软雅黑" panose="020B0503020204020204" pitchFamily="34" charset="-122"/>
                <a:ea typeface="微软雅黑" panose="020B0503020204020204" pitchFamily="34" charset="-122"/>
              </a:rPr>
              <a:t>红军三大主力会宁会师</a:t>
            </a:r>
            <a:endParaRPr lang="zh-CN" altLang="en-US" sz="2665" b="1" dirty="0">
              <a:solidFill>
                <a:srgbClr val="FFF8E6"/>
              </a:solidFill>
              <a:latin typeface="微软雅黑" panose="020B0503020204020204" pitchFamily="34" charset="-122"/>
              <a:ea typeface="微软雅黑" panose="020B0503020204020204" pitchFamily="34" charset="-122"/>
            </a:endParaRPr>
          </a:p>
        </p:txBody>
      </p:sp>
      <p:sp>
        <p:nvSpPr>
          <p:cNvPr id="17" name="矩形 16"/>
          <p:cNvSpPr>
            <a:spLocks noChangeAspect="1"/>
          </p:cNvSpPr>
          <p:nvPr/>
        </p:nvSpPr>
        <p:spPr>
          <a:xfrm>
            <a:off x="6729360" y="5862319"/>
            <a:ext cx="4764317" cy="618287"/>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65" b="1" dirty="0">
                <a:solidFill>
                  <a:srgbClr val="FFF8E6"/>
                </a:solidFill>
                <a:latin typeface="微软雅黑" panose="020B0503020204020204" pitchFamily="34" charset="-122"/>
                <a:ea typeface="微软雅黑" panose="020B0503020204020204" pitchFamily="34" charset="-122"/>
              </a:rPr>
              <a:t>红军三大主力会师，标志着长征的胜利结束</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8" name="矩形: 圆角 17"/>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3" name="矩形 12"/>
          <p:cNvSpPr/>
          <p:nvPr/>
        </p:nvSpPr>
        <p:spPr>
          <a:xfrm>
            <a:off x="1238493" y="324294"/>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土地革命时期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1000"/>
                                        <p:tgtEl>
                                          <p:spTgt spid="1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1000"/>
                                        <p:tgtEl>
                                          <p:spTgt spid="3"/>
                                        </p:tgtEl>
                                      </p:cBhvr>
                                    </p:animEffect>
                                  </p:childTnLst>
                                </p:cTn>
                              </p:par>
                            </p:childTnLst>
                          </p:cTn>
                        </p:par>
                        <p:par>
                          <p:cTn id="17" fill="hold">
                            <p:stCondLst>
                              <p:cond delay="2000"/>
                            </p:stCondLst>
                            <p:childTnLst>
                              <p:par>
                                <p:cTn id="18" presetID="2" presetClass="entr" presetSubtype="4" accel="22600" decel="2000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750" fill="hold"/>
                                        <p:tgtEl>
                                          <p:spTgt spid="4"/>
                                        </p:tgtEl>
                                        <p:attrNameLst>
                                          <p:attrName>ppt_x</p:attrName>
                                        </p:attrNameLst>
                                      </p:cBhvr>
                                      <p:tavLst>
                                        <p:tav tm="0">
                                          <p:val>
                                            <p:strVal val="#ppt_x"/>
                                          </p:val>
                                        </p:tav>
                                        <p:tav tm="100000">
                                          <p:val>
                                            <p:strVal val="#ppt_x"/>
                                          </p:val>
                                        </p:tav>
                                      </p:tavLst>
                                    </p:anim>
                                    <p:anim calcmode="lin" valueType="num">
                                      <p:cBhvr additive="base">
                                        <p:cTn id="21" dur="75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accel="22600" decel="2000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750" fill="hold"/>
                                        <p:tgtEl>
                                          <p:spTgt spid="5"/>
                                        </p:tgtEl>
                                        <p:attrNameLst>
                                          <p:attrName>ppt_x</p:attrName>
                                        </p:attrNameLst>
                                      </p:cBhvr>
                                      <p:tavLst>
                                        <p:tav tm="0">
                                          <p:val>
                                            <p:strVal val="#ppt_x"/>
                                          </p:val>
                                        </p:tav>
                                        <p:tav tm="100000">
                                          <p:val>
                                            <p:strVal val="#ppt_x"/>
                                          </p:val>
                                        </p:tav>
                                      </p:tavLst>
                                    </p:anim>
                                    <p:anim calcmode="lin" valueType="num">
                                      <p:cBhvr additive="base">
                                        <p:cTn id="25" dur="75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accel="22600" decel="2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750" fill="hold"/>
                                        <p:tgtEl>
                                          <p:spTgt spid="6"/>
                                        </p:tgtEl>
                                        <p:attrNameLst>
                                          <p:attrName>ppt_x</p:attrName>
                                        </p:attrNameLst>
                                      </p:cBhvr>
                                      <p:tavLst>
                                        <p:tav tm="0">
                                          <p:val>
                                            <p:strVal val="#ppt_x"/>
                                          </p:val>
                                        </p:tav>
                                        <p:tav tm="100000">
                                          <p:val>
                                            <p:strVal val="#ppt_x"/>
                                          </p:val>
                                        </p:tav>
                                      </p:tavLst>
                                    </p:anim>
                                    <p:anim calcmode="lin" valueType="num">
                                      <p:cBhvr additive="base">
                                        <p:cTn id="29" dur="750" fill="hold"/>
                                        <p:tgtEl>
                                          <p:spTgt spid="6"/>
                                        </p:tgtEl>
                                        <p:attrNameLst>
                                          <p:attrName>ppt_y</p:attrName>
                                        </p:attrNameLst>
                                      </p:cBhvr>
                                      <p:tavLst>
                                        <p:tav tm="0">
                                          <p:val>
                                            <p:strVal val="1+#ppt_h/2"/>
                                          </p:val>
                                        </p:tav>
                                        <p:tav tm="100000">
                                          <p:val>
                                            <p:strVal val="#ppt_y"/>
                                          </p:val>
                                        </p:tav>
                                      </p:tavLst>
                                    </p:anim>
                                  </p:childTnLst>
                                </p:cTn>
                              </p:par>
                              <p:par>
                                <p:cTn id="30" presetID="2" presetClass="entr" presetSubtype="2" accel="20000" decel="2000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750" fill="hold"/>
                                        <p:tgtEl>
                                          <p:spTgt spid="16"/>
                                        </p:tgtEl>
                                        <p:attrNameLst>
                                          <p:attrName>ppt_x</p:attrName>
                                        </p:attrNameLst>
                                      </p:cBhvr>
                                      <p:tavLst>
                                        <p:tav tm="0">
                                          <p:val>
                                            <p:strVal val="1+#ppt_w/2"/>
                                          </p:val>
                                        </p:tav>
                                        <p:tav tm="100000">
                                          <p:val>
                                            <p:strVal val="#ppt_x"/>
                                          </p:val>
                                        </p:tav>
                                      </p:tavLst>
                                    </p:anim>
                                    <p:anim calcmode="lin" valueType="num">
                                      <p:cBhvr additive="base">
                                        <p:cTn id="33" dur="750" fill="hold"/>
                                        <p:tgtEl>
                                          <p:spTgt spid="1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4" grpId="0" animBg="1"/>
      <p:bldP spid="15" grpId="0" animBg="1"/>
      <p:bldP spid="16" grpId="0" animBg="1"/>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822355" y="1441568"/>
            <a:ext cx="2581156" cy="666786"/>
          </a:xfrm>
          <a:prstGeom prst="rect">
            <a:avLst/>
          </a:prstGeom>
        </p:spPr>
        <p:txBody>
          <a:bodyPr wrap="none">
            <a:spAutoFit/>
          </a:bodyPr>
          <a:lstStyle/>
          <a:p>
            <a:pPr algn="ctr"/>
            <a:r>
              <a:rPr lang="zh-CN" altLang="en-US" sz="3735" b="1" dirty="0">
                <a:solidFill>
                  <a:srgbClr val="C00000"/>
                </a:solidFill>
                <a:latin typeface="+mj-ea"/>
                <a:ea typeface="+mj-ea"/>
              </a:rPr>
              <a:t>长征的意义</a:t>
            </a:r>
            <a:endParaRPr lang="zh-CN" altLang="en-US" sz="3735" b="1" dirty="0">
              <a:solidFill>
                <a:srgbClr val="C00000"/>
              </a:solidFill>
              <a:latin typeface="+mj-ea"/>
              <a:ea typeface="+mj-ea"/>
            </a:endParaRPr>
          </a:p>
        </p:txBody>
      </p:sp>
      <p:grpSp>
        <p:nvGrpSpPr>
          <p:cNvPr id="14" name="组合 13"/>
          <p:cNvGrpSpPr/>
          <p:nvPr/>
        </p:nvGrpSpPr>
        <p:grpSpPr>
          <a:xfrm>
            <a:off x="643839" y="2310036"/>
            <a:ext cx="5304756" cy="1945042"/>
            <a:chOff x="-2646927" y="1330536"/>
            <a:chExt cx="3978567" cy="1458782"/>
          </a:xfrm>
        </p:grpSpPr>
        <p:sp>
          <p:nvSpPr>
            <p:cNvPr id="2" name="TextBox 19"/>
            <p:cNvSpPr txBox="1"/>
            <p:nvPr/>
          </p:nvSpPr>
          <p:spPr>
            <a:xfrm>
              <a:off x="-2629168" y="1951723"/>
              <a:ext cx="3960808" cy="715725"/>
            </a:xfrm>
            <a:prstGeom prst="rect">
              <a:avLst/>
            </a:prstGeom>
            <a:noFill/>
          </p:spPr>
          <p:txBody>
            <a:bodyPr wrap="square" rtlCol="0">
              <a:spAutoFit/>
            </a:bodyPr>
            <a:lstStyle/>
            <a:p>
              <a:pPr algn="ctr"/>
              <a:r>
                <a:rPr lang="zh-CN" altLang="en-US" sz="1865" kern="100" dirty="0">
                  <a:solidFill>
                    <a:srgbClr val="5F0F05"/>
                  </a:solidFill>
                  <a:latin typeface="+mj-ea"/>
                  <a:ea typeface="+mj-ea"/>
                  <a:cs typeface="+mn-ea"/>
                </a:rPr>
                <a:t>在两年多的时间里，粉碎了国民党几十万军队的围追堵截，克服了重重艰难险阻，纵横十四省，胜利完成了战略大转移。</a:t>
              </a:r>
              <a:endParaRPr lang="zh-CN" altLang="en-US" sz="1865" kern="100" dirty="0">
                <a:solidFill>
                  <a:srgbClr val="5F0F05"/>
                </a:solidFill>
                <a:latin typeface="+mj-ea"/>
                <a:ea typeface="+mj-ea"/>
                <a:cs typeface="+mn-ea"/>
              </a:endParaRPr>
            </a:p>
          </p:txBody>
        </p:sp>
        <p:sp>
          <p:nvSpPr>
            <p:cNvPr id="13" name="矩形 12"/>
            <p:cNvSpPr/>
            <p:nvPr/>
          </p:nvSpPr>
          <p:spPr>
            <a:xfrm>
              <a:off x="-2646927" y="1597496"/>
              <a:ext cx="3978567" cy="11918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kern="100" dirty="0">
                <a:solidFill>
                  <a:srgbClr val="5F0F05"/>
                </a:solidFill>
                <a:latin typeface="+mj-ea"/>
                <a:cs typeface="+mn-ea"/>
              </a:endParaRPr>
            </a:p>
          </p:txBody>
        </p:sp>
        <p:sp>
          <p:nvSpPr>
            <p:cNvPr id="12" name="矩形 11"/>
            <p:cNvSpPr/>
            <p:nvPr/>
          </p:nvSpPr>
          <p:spPr>
            <a:xfrm>
              <a:off x="-2254813" y="1330536"/>
              <a:ext cx="3194339" cy="533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solidFill>
                    <a:srgbClr val="FFF8E6"/>
                  </a:solidFill>
                  <a:latin typeface="+mj-ea"/>
                  <a:cs typeface="+mn-ea"/>
                </a:rPr>
                <a:t>长征的胜利挽救了中国革命</a:t>
              </a:r>
              <a:endParaRPr lang="zh-CN" altLang="en-US" sz="2400" b="1" kern="100" dirty="0">
                <a:solidFill>
                  <a:srgbClr val="FFF8E6"/>
                </a:solidFill>
                <a:latin typeface="+mj-ea"/>
                <a:cs typeface="+mn-ea"/>
              </a:endParaRPr>
            </a:p>
          </p:txBody>
        </p:sp>
      </p:grpSp>
      <p:grpSp>
        <p:nvGrpSpPr>
          <p:cNvPr id="19" name="组合 18"/>
          <p:cNvGrpSpPr/>
          <p:nvPr/>
        </p:nvGrpSpPr>
        <p:grpSpPr>
          <a:xfrm>
            <a:off x="6249318" y="2310035"/>
            <a:ext cx="5304756" cy="1945043"/>
            <a:chOff x="-2646927" y="1330536"/>
            <a:chExt cx="3978567" cy="1458782"/>
          </a:xfrm>
        </p:grpSpPr>
        <p:sp>
          <p:nvSpPr>
            <p:cNvPr id="20" name="TextBox 19"/>
            <p:cNvSpPr txBox="1"/>
            <p:nvPr/>
          </p:nvSpPr>
          <p:spPr>
            <a:xfrm>
              <a:off x="-2646927" y="1950066"/>
              <a:ext cx="3978566" cy="715725"/>
            </a:xfrm>
            <a:prstGeom prst="rect">
              <a:avLst/>
            </a:prstGeom>
            <a:noFill/>
          </p:spPr>
          <p:txBody>
            <a:bodyPr wrap="square" rtlCol="0">
              <a:spAutoFit/>
            </a:bodyPr>
            <a:lstStyle/>
            <a:p>
              <a:pPr algn="ctr"/>
              <a:r>
                <a:rPr lang="zh-CN" altLang="en-US" sz="1865" kern="100" dirty="0">
                  <a:solidFill>
                    <a:srgbClr val="5F0F05"/>
                  </a:solidFill>
                  <a:latin typeface="+mj-ea"/>
                  <a:cs typeface="+mn-ea"/>
                </a:rPr>
                <a:t>红军由长征开始时的</a:t>
              </a:r>
              <a:r>
                <a:rPr lang="en-US" altLang="zh-CN" sz="1865" kern="100" dirty="0">
                  <a:solidFill>
                    <a:srgbClr val="5F0F05"/>
                  </a:solidFill>
                  <a:latin typeface="+mj-ea"/>
                  <a:cs typeface="+mn-ea"/>
                </a:rPr>
                <a:t>30</a:t>
              </a:r>
              <a:r>
                <a:rPr lang="zh-CN" altLang="en-US" sz="1865" kern="100" dirty="0">
                  <a:solidFill>
                    <a:srgbClr val="5F0F05"/>
                  </a:solidFill>
                  <a:latin typeface="+mj-ea"/>
                  <a:cs typeface="+mn-ea"/>
                </a:rPr>
                <a:t>万人，最后到达陕北不足三万人。经过千锤百炼保存的党和红军的精华，构成了以后领导抗日战争和解放战争的主干。</a:t>
              </a:r>
              <a:endParaRPr lang="zh-CN" altLang="en-US" sz="1865" kern="100" dirty="0">
                <a:solidFill>
                  <a:srgbClr val="5F0F05"/>
                </a:solidFill>
                <a:latin typeface="+mj-ea"/>
                <a:cs typeface="+mn-ea"/>
              </a:endParaRPr>
            </a:p>
          </p:txBody>
        </p:sp>
        <p:sp>
          <p:nvSpPr>
            <p:cNvPr id="21" name="矩形 20"/>
            <p:cNvSpPr/>
            <p:nvPr/>
          </p:nvSpPr>
          <p:spPr>
            <a:xfrm>
              <a:off x="-2646927" y="1597496"/>
              <a:ext cx="3978567" cy="11918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kern="100" dirty="0">
                <a:solidFill>
                  <a:srgbClr val="5F0F05"/>
                </a:solidFill>
                <a:latin typeface="+mj-ea"/>
                <a:cs typeface="+mn-ea"/>
              </a:endParaRPr>
            </a:p>
          </p:txBody>
        </p:sp>
        <p:sp>
          <p:nvSpPr>
            <p:cNvPr id="22" name="矩形 21"/>
            <p:cNvSpPr/>
            <p:nvPr/>
          </p:nvSpPr>
          <p:spPr>
            <a:xfrm>
              <a:off x="-2254813" y="1330536"/>
              <a:ext cx="3194339" cy="533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solidFill>
                    <a:srgbClr val="FFF8E6"/>
                  </a:solidFill>
                  <a:latin typeface="+mj-ea"/>
                  <a:cs typeface="+mn-ea"/>
                </a:rPr>
                <a:t>长征锤炼了革命队伍</a:t>
              </a:r>
              <a:endParaRPr lang="zh-CN" altLang="en-US" sz="2400" b="1" kern="100" dirty="0">
                <a:solidFill>
                  <a:srgbClr val="FFF8E6"/>
                </a:solidFill>
                <a:latin typeface="+mj-ea"/>
                <a:cs typeface="+mn-ea"/>
              </a:endParaRPr>
            </a:p>
          </p:txBody>
        </p:sp>
      </p:grpSp>
      <p:grpSp>
        <p:nvGrpSpPr>
          <p:cNvPr id="24" name="组合 23"/>
          <p:cNvGrpSpPr/>
          <p:nvPr/>
        </p:nvGrpSpPr>
        <p:grpSpPr>
          <a:xfrm>
            <a:off x="643839" y="4461845"/>
            <a:ext cx="5304756" cy="1945042"/>
            <a:chOff x="-2646927" y="1330536"/>
            <a:chExt cx="3978567" cy="1458782"/>
          </a:xfrm>
        </p:grpSpPr>
        <p:sp>
          <p:nvSpPr>
            <p:cNvPr id="25" name="TextBox 19"/>
            <p:cNvSpPr txBox="1"/>
            <p:nvPr/>
          </p:nvSpPr>
          <p:spPr>
            <a:xfrm>
              <a:off x="-2629168" y="1951723"/>
              <a:ext cx="3960808" cy="715725"/>
            </a:xfrm>
            <a:prstGeom prst="rect">
              <a:avLst/>
            </a:prstGeom>
            <a:noFill/>
          </p:spPr>
          <p:txBody>
            <a:bodyPr wrap="square" rtlCol="0">
              <a:spAutoFit/>
            </a:bodyPr>
            <a:lstStyle/>
            <a:p>
              <a:pPr algn="ctr"/>
              <a:r>
                <a:rPr lang="zh-CN" altLang="en-US" sz="1865" kern="100" dirty="0">
                  <a:solidFill>
                    <a:srgbClr val="5F0F05"/>
                  </a:solidFill>
                  <a:latin typeface="+mj-ea"/>
                  <a:cs typeface="+mn-ea"/>
                </a:rPr>
                <a:t>在革命危急关头，召开遵义会议，确立毛泽东在红军和党中央的领导地位。这次会议是党走向成熟的重要标志，为日后的胜利确立了条件。</a:t>
              </a:r>
              <a:endParaRPr lang="zh-CN" altLang="en-US" sz="1865" kern="100" dirty="0">
                <a:solidFill>
                  <a:srgbClr val="5F0F05"/>
                </a:solidFill>
                <a:latin typeface="+mj-ea"/>
                <a:cs typeface="+mn-ea"/>
              </a:endParaRPr>
            </a:p>
          </p:txBody>
        </p:sp>
        <p:sp>
          <p:nvSpPr>
            <p:cNvPr id="26" name="矩形 25"/>
            <p:cNvSpPr/>
            <p:nvPr/>
          </p:nvSpPr>
          <p:spPr>
            <a:xfrm>
              <a:off x="-2646927" y="1597496"/>
              <a:ext cx="3978567" cy="11918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kern="100" dirty="0">
                <a:solidFill>
                  <a:srgbClr val="5F0F05"/>
                </a:solidFill>
                <a:latin typeface="+mj-ea"/>
                <a:cs typeface="+mn-ea"/>
              </a:endParaRPr>
            </a:p>
          </p:txBody>
        </p:sp>
        <p:sp>
          <p:nvSpPr>
            <p:cNvPr id="27" name="矩形 26"/>
            <p:cNvSpPr/>
            <p:nvPr/>
          </p:nvSpPr>
          <p:spPr>
            <a:xfrm>
              <a:off x="-2254813" y="1330536"/>
              <a:ext cx="3194339" cy="533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solidFill>
                    <a:srgbClr val="FFF8E6"/>
                  </a:solidFill>
                  <a:latin typeface="+mj-ea"/>
                  <a:cs typeface="+mn-ea"/>
                </a:rPr>
                <a:t>确立了毛泽东的领导地位</a:t>
              </a:r>
              <a:endParaRPr lang="zh-CN" altLang="en-US" sz="2400" b="1" kern="100" dirty="0">
                <a:solidFill>
                  <a:srgbClr val="FFF8E6"/>
                </a:solidFill>
                <a:latin typeface="+mj-ea"/>
                <a:cs typeface="+mn-ea"/>
              </a:endParaRPr>
            </a:p>
          </p:txBody>
        </p:sp>
      </p:grpSp>
      <p:grpSp>
        <p:nvGrpSpPr>
          <p:cNvPr id="28" name="组合 27"/>
          <p:cNvGrpSpPr/>
          <p:nvPr/>
        </p:nvGrpSpPr>
        <p:grpSpPr>
          <a:xfrm>
            <a:off x="6249318" y="4461844"/>
            <a:ext cx="5304756" cy="1945043"/>
            <a:chOff x="-2646927" y="1330536"/>
            <a:chExt cx="3978567" cy="1458782"/>
          </a:xfrm>
        </p:grpSpPr>
        <p:sp>
          <p:nvSpPr>
            <p:cNvPr id="29" name="TextBox 19"/>
            <p:cNvSpPr txBox="1"/>
            <p:nvPr/>
          </p:nvSpPr>
          <p:spPr>
            <a:xfrm>
              <a:off x="-2646927" y="1950066"/>
              <a:ext cx="3978566" cy="715725"/>
            </a:xfrm>
            <a:prstGeom prst="rect">
              <a:avLst/>
            </a:prstGeom>
            <a:noFill/>
          </p:spPr>
          <p:txBody>
            <a:bodyPr wrap="square" rtlCol="0">
              <a:spAutoFit/>
            </a:bodyPr>
            <a:lstStyle/>
            <a:p>
              <a:pPr algn="ctr"/>
              <a:r>
                <a:rPr lang="zh-CN" altLang="en-US" sz="1865" kern="100" dirty="0">
                  <a:solidFill>
                    <a:srgbClr val="5F0F05"/>
                  </a:solidFill>
                  <a:latin typeface="+mj-ea"/>
                  <a:cs typeface="+mn-ea"/>
                </a:rPr>
                <a:t>中央红军走了11个省，三个方面军共走了14个省，向沿途各省人民进行革命宣传，播下革命种子，为后来开展革命斗争创造了有利条件。</a:t>
              </a:r>
              <a:endParaRPr lang="zh-CN" altLang="en-US" sz="1865" kern="100" dirty="0">
                <a:solidFill>
                  <a:srgbClr val="5F0F05"/>
                </a:solidFill>
                <a:latin typeface="+mj-ea"/>
                <a:cs typeface="+mn-ea"/>
              </a:endParaRPr>
            </a:p>
          </p:txBody>
        </p:sp>
        <p:sp>
          <p:nvSpPr>
            <p:cNvPr id="30" name="矩形 29"/>
            <p:cNvSpPr/>
            <p:nvPr/>
          </p:nvSpPr>
          <p:spPr>
            <a:xfrm>
              <a:off x="-2646927" y="1597496"/>
              <a:ext cx="3978567" cy="11918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kern="100" dirty="0">
                <a:solidFill>
                  <a:srgbClr val="5F0F05"/>
                </a:solidFill>
                <a:latin typeface="+mj-ea"/>
                <a:cs typeface="+mn-ea"/>
              </a:endParaRPr>
            </a:p>
          </p:txBody>
        </p:sp>
        <p:sp>
          <p:nvSpPr>
            <p:cNvPr id="31" name="矩形 30"/>
            <p:cNvSpPr/>
            <p:nvPr/>
          </p:nvSpPr>
          <p:spPr>
            <a:xfrm>
              <a:off x="-2254813" y="1330536"/>
              <a:ext cx="3194339" cy="533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solidFill>
                    <a:srgbClr val="FFF8E6"/>
                  </a:solidFill>
                  <a:latin typeface="+mj-ea"/>
                  <a:cs typeface="+mn-ea"/>
                </a:rPr>
                <a:t>长征是宣传队，是播种机</a:t>
              </a:r>
              <a:endParaRPr lang="zh-CN" altLang="en-US" sz="2400" b="1" kern="100" dirty="0">
                <a:solidFill>
                  <a:srgbClr val="FFF8E6"/>
                </a:solidFill>
                <a:latin typeface="+mj-ea"/>
                <a:cs typeface="+mn-ea"/>
              </a:endParaRPr>
            </a:p>
          </p:txBody>
        </p:sp>
      </p:grpSp>
      <p:sp>
        <p:nvSpPr>
          <p:cNvPr id="32" name="矩形: 圆角 31"/>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23" name="矩形 22"/>
          <p:cNvSpPr/>
          <p:nvPr/>
        </p:nvSpPr>
        <p:spPr>
          <a:xfrm>
            <a:off x="1238493" y="324294"/>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土地革命时期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accel="23000" decel="1800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0-#ppt_h/2"/>
                                          </p:val>
                                        </p:tav>
                                        <p:tav tm="100000">
                                          <p:val>
                                            <p:strVal val="#ppt_y"/>
                                          </p:val>
                                        </p:tav>
                                      </p:tavLst>
                                    </p:anim>
                                  </p:childTnLst>
                                </p:cTn>
                              </p:par>
                              <p:par>
                                <p:cTn id="15" presetID="2" presetClass="entr" presetSubtype="3" accel="23000" decel="1800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000" fill="hold"/>
                                        <p:tgtEl>
                                          <p:spTgt spid="19"/>
                                        </p:tgtEl>
                                        <p:attrNameLst>
                                          <p:attrName>ppt_x</p:attrName>
                                        </p:attrNameLst>
                                      </p:cBhvr>
                                      <p:tavLst>
                                        <p:tav tm="0">
                                          <p:val>
                                            <p:strVal val="1+#ppt_w/2"/>
                                          </p:val>
                                        </p:tav>
                                        <p:tav tm="100000">
                                          <p:val>
                                            <p:strVal val="#ppt_x"/>
                                          </p:val>
                                        </p:tav>
                                      </p:tavLst>
                                    </p:anim>
                                    <p:anim calcmode="lin" valueType="num">
                                      <p:cBhvr additive="base">
                                        <p:cTn id="18" dur="1000" fill="hold"/>
                                        <p:tgtEl>
                                          <p:spTgt spid="19"/>
                                        </p:tgtEl>
                                        <p:attrNameLst>
                                          <p:attrName>ppt_y</p:attrName>
                                        </p:attrNameLst>
                                      </p:cBhvr>
                                      <p:tavLst>
                                        <p:tav tm="0">
                                          <p:val>
                                            <p:strVal val="0-#ppt_h/2"/>
                                          </p:val>
                                        </p:tav>
                                        <p:tav tm="100000">
                                          <p:val>
                                            <p:strVal val="#ppt_y"/>
                                          </p:val>
                                        </p:tav>
                                      </p:tavLst>
                                    </p:anim>
                                  </p:childTnLst>
                                </p:cTn>
                              </p:par>
                              <p:par>
                                <p:cTn id="19" presetID="2" presetClass="entr" presetSubtype="12" accel="23000" decel="1800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1000" fill="hold"/>
                                        <p:tgtEl>
                                          <p:spTgt spid="24"/>
                                        </p:tgtEl>
                                        <p:attrNameLst>
                                          <p:attrName>ppt_x</p:attrName>
                                        </p:attrNameLst>
                                      </p:cBhvr>
                                      <p:tavLst>
                                        <p:tav tm="0">
                                          <p:val>
                                            <p:strVal val="0-#ppt_w/2"/>
                                          </p:val>
                                        </p:tav>
                                        <p:tav tm="100000">
                                          <p:val>
                                            <p:strVal val="#ppt_x"/>
                                          </p:val>
                                        </p:tav>
                                      </p:tavLst>
                                    </p:anim>
                                    <p:anim calcmode="lin" valueType="num">
                                      <p:cBhvr additive="base">
                                        <p:cTn id="22" dur="10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6" accel="23000" decel="18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000" fill="hold"/>
                                        <p:tgtEl>
                                          <p:spTgt spid="28"/>
                                        </p:tgtEl>
                                        <p:attrNameLst>
                                          <p:attrName>ppt_x</p:attrName>
                                        </p:attrNameLst>
                                      </p:cBhvr>
                                      <p:tavLst>
                                        <p:tav tm="0">
                                          <p:val>
                                            <p:strVal val="1+#ppt_w/2"/>
                                          </p:val>
                                        </p:tav>
                                        <p:tav tm="100000">
                                          <p:val>
                                            <p:strVal val="#ppt_x"/>
                                          </p:val>
                                        </p:tav>
                                      </p:tavLst>
                                    </p:anim>
                                    <p:anim calcmode="lin" valueType="num">
                                      <p:cBhvr additive="base">
                                        <p:cTn id="26" dur="1000" fill="hold"/>
                                        <p:tgtEl>
                                          <p:spTgt spid="28"/>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1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a:spLocks noChangeAspect="1"/>
          </p:cNvSpPr>
          <p:nvPr/>
        </p:nvSpPr>
        <p:spPr>
          <a:xfrm>
            <a:off x="642536" y="1379193"/>
            <a:ext cx="10906928"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a:solidFill>
                  <a:srgbClr val="FFF8E6"/>
                </a:solidFill>
                <a:latin typeface="微软雅黑" panose="020B0503020204020204" pitchFamily="34" charset="-122"/>
                <a:ea typeface="微软雅黑" panose="020B0503020204020204" pitchFamily="34" charset="-122"/>
              </a:rPr>
              <a:t>党的抗日民族统一战线政策</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2" name="矩形 1"/>
          <p:cNvSpPr/>
          <p:nvPr/>
        </p:nvSpPr>
        <p:spPr>
          <a:xfrm>
            <a:off x="1283547" y="324081"/>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抗日战争时期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3" name="矩形 2"/>
          <p:cNvSpPr/>
          <p:nvPr/>
        </p:nvSpPr>
        <p:spPr>
          <a:xfrm>
            <a:off x="642536" y="2225592"/>
            <a:ext cx="10906928" cy="1528945"/>
          </a:xfrm>
          <a:prstGeom prst="rect">
            <a:avLst/>
          </a:prstGeom>
        </p:spPr>
        <p:txBody>
          <a:bodyPr wrap="square">
            <a:spAutoFit/>
          </a:bodyPr>
          <a:lstStyle/>
          <a:p>
            <a:pPr algn="just"/>
            <a:r>
              <a:rPr lang="en-US" altLang="zh-CN" sz="1865" dirty="0">
                <a:solidFill>
                  <a:srgbClr val="5F0F05"/>
                </a:solidFill>
                <a:latin typeface="微软雅黑" panose="020B0503020204020204" pitchFamily="34" charset="-122"/>
                <a:ea typeface="微软雅黑" panose="020B0503020204020204" pitchFamily="34" charset="-122"/>
              </a:rPr>
              <a:t>1931</a:t>
            </a:r>
            <a:r>
              <a:rPr lang="zh-CN" altLang="en-US" sz="1865" dirty="0">
                <a:solidFill>
                  <a:srgbClr val="5F0F05"/>
                </a:solidFill>
                <a:latin typeface="微软雅黑" panose="020B0503020204020204" pitchFamily="34" charset="-122"/>
                <a:ea typeface="微软雅黑" panose="020B0503020204020204" pitchFamily="34" charset="-122"/>
              </a:rPr>
              <a:t>年，侵华日军发动九一八事变后，完全侵占中国东北，并成立伪满洲国，此后陆续在华北、上海等地挑起战争冲突，国民政府则采取妥协政策避免冲突扩大。</a:t>
            </a:r>
            <a:endParaRPr lang="en-US" altLang="zh-CN" sz="1865" dirty="0">
              <a:solidFill>
                <a:srgbClr val="5F0F05"/>
              </a:solidFill>
              <a:latin typeface="微软雅黑" panose="020B0503020204020204" pitchFamily="34" charset="-122"/>
              <a:ea typeface="微软雅黑" panose="020B0503020204020204" pitchFamily="34" charset="-122"/>
            </a:endParaRPr>
          </a:p>
          <a:p>
            <a:pPr algn="just"/>
            <a:r>
              <a:rPr lang="en-US" altLang="zh-CN" sz="1865" dirty="0">
                <a:solidFill>
                  <a:srgbClr val="5F0F05"/>
                </a:solidFill>
                <a:latin typeface="微软雅黑" panose="020B0503020204020204" pitchFamily="34" charset="-122"/>
                <a:ea typeface="微软雅黑" panose="020B0503020204020204" pitchFamily="34" charset="-122"/>
              </a:rPr>
              <a:t>1937</a:t>
            </a:r>
            <a:r>
              <a:rPr lang="zh-CN" altLang="en-US" sz="1865" dirty="0">
                <a:solidFill>
                  <a:srgbClr val="5F0F05"/>
                </a:solidFill>
                <a:latin typeface="微软雅黑" panose="020B0503020204020204" pitchFamily="34" charset="-122"/>
                <a:ea typeface="微软雅黑" panose="020B0503020204020204" pitchFamily="34" charset="-122"/>
              </a:rPr>
              <a:t>年</a:t>
            </a:r>
            <a:r>
              <a:rPr lang="en-US" altLang="zh-CN" sz="1865" dirty="0">
                <a:solidFill>
                  <a:srgbClr val="5F0F05"/>
                </a:solidFill>
                <a:latin typeface="微软雅黑" panose="020B0503020204020204" pitchFamily="34" charset="-122"/>
                <a:ea typeface="微软雅黑" panose="020B0503020204020204" pitchFamily="34" charset="-122"/>
              </a:rPr>
              <a:t>7</a:t>
            </a:r>
            <a:r>
              <a:rPr lang="zh-CN" altLang="en-US" sz="1865" dirty="0">
                <a:solidFill>
                  <a:srgbClr val="5F0F05"/>
                </a:solidFill>
                <a:latin typeface="微软雅黑" panose="020B0503020204020204" pitchFamily="34" charset="-122"/>
                <a:ea typeface="微软雅黑" panose="020B0503020204020204" pitchFamily="34" charset="-122"/>
              </a:rPr>
              <a:t>月</a:t>
            </a:r>
            <a:r>
              <a:rPr lang="en-US" altLang="zh-CN" sz="1865" dirty="0">
                <a:solidFill>
                  <a:srgbClr val="5F0F05"/>
                </a:solidFill>
                <a:latin typeface="微软雅黑" panose="020B0503020204020204" pitchFamily="34" charset="-122"/>
                <a:ea typeface="微软雅黑" panose="020B0503020204020204" pitchFamily="34" charset="-122"/>
              </a:rPr>
              <a:t>7</a:t>
            </a:r>
            <a:r>
              <a:rPr lang="zh-CN" altLang="en-US" sz="1865" dirty="0">
                <a:solidFill>
                  <a:srgbClr val="5F0F05"/>
                </a:solidFill>
                <a:latin typeface="微软雅黑" panose="020B0503020204020204" pitchFamily="34" charset="-122"/>
                <a:ea typeface="微软雅黑" panose="020B0503020204020204" pitchFamily="34" charset="-122"/>
              </a:rPr>
              <a:t>日，日军在北平附近挑起卢沟桥事变，中日战争全面爆发。抗日战争时期是中国共产党领导的民族革命战争，它的主要打击对象是日本帝国主义和汉奸卖国贼。中国共产党在抗日战争中采用抗日民族统一战线的政策，团结了一切可能团结的力量共同抗日。</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t="11426" b="11426"/>
          <a:stretch>
            <a:fillRect/>
          </a:stretch>
        </p:blipFill>
        <p:spPr>
          <a:xfrm>
            <a:off x="8045465" y="3888913"/>
            <a:ext cx="3504000" cy="1776000"/>
          </a:xfrm>
          <a:prstGeom prst="rect">
            <a:avLst/>
          </a:prstGeom>
        </p:spPr>
      </p:pic>
      <p:sp>
        <p:nvSpPr>
          <p:cNvPr id="5" name="矩形 4"/>
          <p:cNvSpPr/>
          <p:nvPr/>
        </p:nvSpPr>
        <p:spPr>
          <a:xfrm>
            <a:off x="8045466" y="5801643"/>
            <a:ext cx="3503999" cy="584775"/>
          </a:xfrm>
          <a:prstGeom prst="rect">
            <a:avLst/>
          </a:prstGeom>
        </p:spPr>
        <p:txBody>
          <a:bodyPr wrap="square">
            <a:spAutoFit/>
          </a:bodyPr>
          <a:lstStyle/>
          <a:p>
            <a:pPr algn="ctr"/>
            <a:r>
              <a:rPr lang="zh-CN" altLang="en-US" sz="1600" dirty="0">
                <a:solidFill>
                  <a:srgbClr val="5F0F05"/>
                </a:solidFill>
                <a:latin typeface="微软雅黑" panose="020B0503020204020204" pitchFamily="34" charset="-122"/>
                <a:ea typeface="微软雅黑" panose="020B0503020204020204" pitchFamily="34" charset="-122"/>
              </a:rPr>
              <a:t>抗日民族统一战线时国共两党的珍贵合影</a:t>
            </a:r>
            <a:endParaRPr lang="zh-CN" altLang="en-US" sz="1600" dirty="0">
              <a:solidFill>
                <a:srgbClr val="5F0F05"/>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t="252" b="252"/>
          <a:stretch>
            <a:fillRect/>
          </a:stretch>
        </p:blipFill>
        <p:spPr>
          <a:xfrm>
            <a:off x="642535" y="3891887"/>
            <a:ext cx="3504000" cy="1776000"/>
          </a:xfrm>
          <a:prstGeom prst="rect">
            <a:avLst/>
          </a:prstGeom>
        </p:spPr>
      </p:pic>
      <p:pic>
        <p:nvPicPr>
          <p:cNvPr id="7" name="图片 6"/>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11500"/>
                    </a14:imgEffect>
                    <a14:imgEffect>
                      <a14:saturation sat="250000"/>
                    </a14:imgEffect>
                  </a14:imgLayer>
                </a14:imgProps>
              </a:ext>
            </a:extLst>
          </a:blip>
          <a:srcRect t="11986" b="11986"/>
          <a:stretch>
            <a:fillRect/>
          </a:stretch>
        </p:blipFill>
        <p:spPr>
          <a:xfrm>
            <a:off x="4344000" y="3888913"/>
            <a:ext cx="3504000" cy="1776000"/>
          </a:xfrm>
          <a:prstGeom prst="rect">
            <a:avLst/>
          </a:prstGeom>
        </p:spPr>
      </p:pic>
      <p:sp>
        <p:nvSpPr>
          <p:cNvPr id="8" name="矩形 7"/>
          <p:cNvSpPr/>
          <p:nvPr/>
        </p:nvSpPr>
        <p:spPr>
          <a:xfrm>
            <a:off x="4344000" y="5774780"/>
            <a:ext cx="3504000" cy="830997"/>
          </a:xfrm>
          <a:prstGeom prst="rect">
            <a:avLst/>
          </a:prstGeom>
        </p:spPr>
        <p:txBody>
          <a:bodyPr wrap="square">
            <a:spAutoFit/>
          </a:bodyPr>
          <a:lstStyle/>
          <a:p>
            <a:pPr algn="ctr"/>
            <a:r>
              <a:rPr lang="zh-CN" altLang="en-US" sz="1600" dirty="0">
                <a:solidFill>
                  <a:srgbClr val="5F0F05"/>
                </a:solidFill>
                <a:latin typeface="微软雅黑" panose="020B0503020204020204" pitchFamily="34" charset="-122"/>
                <a:ea typeface="微软雅黑" panose="020B0503020204020204" pitchFamily="34" charset="-122"/>
              </a:rPr>
              <a:t>西安事变和平解决为抗日民族统一战线建立准备了必要的前提，是国内战争走向抗日民族战争的转折点</a:t>
            </a:r>
            <a:endParaRPr lang="zh-CN" altLang="en-US" sz="1600" dirty="0">
              <a:solidFill>
                <a:srgbClr val="5F0F05"/>
              </a:solidFill>
              <a:latin typeface="微软雅黑" panose="020B0503020204020204" pitchFamily="34" charset="-122"/>
              <a:ea typeface="微软雅黑" panose="020B0503020204020204" pitchFamily="34" charset="-122"/>
            </a:endParaRPr>
          </a:p>
        </p:txBody>
      </p:sp>
      <p:sp>
        <p:nvSpPr>
          <p:cNvPr id="9" name="矩形 8"/>
          <p:cNvSpPr/>
          <p:nvPr/>
        </p:nvSpPr>
        <p:spPr>
          <a:xfrm>
            <a:off x="642535" y="5774781"/>
            <a:ext cx="3504000" cy="830997"/>
          </a:xfrm>
          <a:prstGeom prst="rect">
            <a:avLst/>
          </a:prstGeom>
        </p:spPr>
        <p:txBody>
          <a:bodyPr wrap="square">
            <a:spAutoFit/>
          </a:bodyPr>
          <a:lstStyle/>
          <a:p>
            <a:pPr algn="ctr"/>
            <a:r>
              <a:rPr lang="zh-CN" altLang="en-US" sz="1600" dirty="0">
                <a:solidFill>
                  <a:srgbClr val="5F0F05"/>
                </a:solidFill>
                <a:latin typeface="微软雅黑" panose="020B0503020204020204" pitchFamily="34" charset="-122"/>
                <a:ea typeface="微软雅黑" panose="020B0503020204020204" pitchFamily="34" charset="-122"/>
              </a:rPr>
              <a:t>瓦窑堡会议确定了建立抗日民族统一战线的政策，为党领导全国人民迎接伟大的抗日战争奠定了政治基础。</a:t>
            </a:r>
            <a:endParaRPr lang="zh-CN" altLang="en-US" sz="1600" dirty="0">
              <a:solidFill>
                <a:srgbClr val="5F0F05"/>
              </a:solidFill>
              <a:latin typeface="微软雅黑" panose="020B0503020204020204" pitchFamily="34" charset="-122"/>
              <a:ea typeface="微软雅黑" panose="020B0503020204020204" pitchFamily="34" charset="-122"/>
            </a:endParaRPr>
          </a:p>
        </p:txBody>
      </p:sp>
      <p:sp>
        <p:nvSpPr>
          <p:cNvPr id="12" name="矩形: 圆角 11"/>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1000"/>
                                        <p:tgtEl>
                                          <p:spTgt spid="3"/>
                                        </p:tgtEl>
                                      </p:cBhvr>
                                    </p:animEffect>
                                  </p:childTnLst>
                                </p:cTn>
                              </p:par>
                            </p:childTnLst>
                          </p:cTn>
                        </p:par>
                        <p:par>
                          <p:cTn id="14" fill="hold">
                            <p:stCondLst>
                              <p:cond delay="2000"/>
                            </p:stCondLst>
                            <p:childTnLst>
                              <p:par>
                                <p:cTn id="15" presetID="23" presetClass="entr" presetSubtype="27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750" fill="hold"/>
                                        <p:tgtEl>
                                          <p:spTgt spid="6"/>
                                        </p:tgtEl>
                                        <p:attrNameLst>
                                          <p:attrName>ppt_w</p:attrName>
                                        </p:attrNameLst>
                                      </p:cBhvr>
                                      <p:tavLst>
                                        <p:tav tm="0">
                                          <p:val>
                                            <p:strVal val="2/3*#ppt_w"/>
                                          </p:val>
                                        </p:tav>
                                        <p:tav tm="100000">
                                          <p:val>
                                            <p:strVal val="#ppt_w"/>
                                          </p:val>
                                        </p:tav>
                                      </p:tavLst>
                                    </p:anim>
                                    <p:anim calcmode="lin" valueType="num">
                                      <p:cBhvr>
                                        <p:cTn id="18" dur="750" fill="hold"/>
                                        <p:tgtEl>
                                          <p:spTgt spid="6"/>
                                        </p:tgtEl>
                                        <p:attrNameLst>
                                          <p:attrName>ppt_h</p:attrName>
                                        </p:attrNameLst>
                                      </p:cBhvr>
                                      <p:tavLst>
                                        <p:tav tm="0">
                                          <p:val>
                                            <p:strVal val="2/3*#ppt_h"/>
                                          </p:val>
                                        </p:tav>
                                        <p:tav tm="100000">
                                          <p:val>
                                            <p:strVal val="#ppt_h"/>
                                          </p:val>
                                        </p:tav>
                                      </p:tavLst>
                                    </p:anim>
                                  </p:childTnLst>
                                </p:cTn>
                              </p:par>
                              <p:par>
                                <p:cTn id="19" presetID="23" presetClass="entr" presetSubtype="272" fill="hold"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p:cTn id="21" dur="750" fill="hold"/>
                                        <p:tgtEl>
                                          <p:spTgt spid="7"/>
                                        </p:tgtEl>
                                        <p:attrNameLst>
                                          <p:attrName>ppt_w</p:attrName>
                                        </p:attrNameLst>
                                      </p:cBhvr>
                                      <p:tavLst>
                                        <p:tav tm="0">
                                          <p:val>
                                            <p:strVal val="2/3*#ppt_w"/>
                                          </p:val>
                                        </p:tav>
                                        <p:tav tm="100000">
                                          <p:val>
                                            <p:strVal val="#ppt_w"/>
                                          </p:val>
                                        </p:tav>
                                      </p:tavLst>
                                    </p:anim>
                                    <p:anim calcmode="lin" valueType="num">
                                      <p:cBhvr>
                                        <p:cTn id="22" dur="750" fill="hold"/>
                                        <p:tgtEl>
                                          <p:spTgt spid="7"/>
                                        </p:tgtEl>
                                        <p:attrNameLst>
                                          <p:attrName>ppt_h</p:attrName>
                                        </p:attrNameLst>
                                      </p:cBhvr>
                                      <p:tavLst>
                                        <p:tav tm="0">
                                          <p:val>
                                            <p:strVal val="2/3*#ppt_h"/>
                                          </p:val>
                                        </p:tav>
                                        <p:tav tm="100000">
                                          <p:val>
                                            <p:strVal val="#ppt_h"/>
                                          </p:val>
                                        </p:tav>
                                      </p:tavLst>
                                    </p:anim>
                                  </p:childTnLst>
                                </p:cTn>
                              </p:par>
                              <p:par>
                                <p:cTn id="23" presetID="23" presetClass="entr" presetSubtype="272" fill="hold" nodeType="withEffect">
                                  <p:stCondLst>
                                    <p:cond delay="200"/>
                                  </p:stCondLst>
                                  <p:childTnLst>
                                    <p:set>
                                      <p:cBhvr>
                                        <p:cTn id="24" dur="1" fill="hold">
                                          <p:stCondLst>
                                            <p:cond delay="0"/>
                                          </p:stCondLst>
                                        </p:cTn>
                                        <p:tgtEl>
                                          <p:spTgt spid="4"/>
                                        </p:tgtEl>
                                        <p:attrNameLst>
                                          <p:attrName>style.visibility</p:attrName>
                                        </p:attrNameLst>
                                      </p:cBhvr>
                                      <p:to>
                                        <p:strVal val="visible"/>
                                      </p:to>
                                    </p:set>
                                    <p:anim calcmode="lin" valueType="num">
                                      <p:cBhvr>
                                        <p:cTn id="25" dur="750" fill="hold"/>
                                        <p:tgtEl>
                                          <p:spTgt spid="4"/>
                                        </p:tgtEl>
                                        <p:attrNameLst>
                                          <p:attrName>ppt_w</p:attrName>
                                        </p:attrNameLst>
                                      </p:cBhvr>
                                      <p:tavLst>
                                        <p:tav tm="0">
                                          <p:val>
                                            <p:strVal val="2/3*#ppt_w"/>
                                          </p:val>
                                        </p:tav>
                                        <p:tav tm="100000">
                                          <p:val>
                                            <p:strVal val="#ppt_w"/>
                                          </p:val>
                                        </p:tav>
                                      </p:tavLst>
                                    </p:anim>
                                    <p:anim calcmode="lin" valueType="num">
                                      <p:cBhvr>
                                        <p:cTn id="26" dur="750" fill="hold"/>
                                        <p:tgtEl>
                                          <p:spTgt spid="4"/>
                                        </p:tgtEl>
                                        <p:attrNameLst>
                                          <p:attrName>ppt_h</p:attrName>
                                        </p:attrNameLst>
                                      </p:cBhvr>
                                      <p:tavLst>
                                        <p:tav tm="0">
                                          <p:val>
                                            <p:strVal val="2/3*#ppt_h"/>
                                          </p:val>
                                        </p:tav>
                                        <p:tav tm="100000">
                                          <p:val>
                                            <p:strVal val="#ppt_h"/>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5" grpId="0"/>
      <p:bldP spid="8" grpId="0"/>
      <p:bldP spid="9" grpId="0"/>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a:spLocks noChangeAspect="1"/>
          </p:cNvSpPr>
          <p:nvPr/>
        </p:nvSpPr>
        <p:spPr>
          <a:xfrm>
            <a:off x="9166013" y="3616700"/>
            <a:ext cx="2640000" cy="410371"/>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FFF8E6"/>
                </a:solidFill>
                <a:latin typeface="微软雅黑" panose="020B0503020204020204" pitchFamily="34" charset="-122"/>
                <a:ea typeface="微软雅黑" panose="020B0503020204020204" pitchFamily="34" charset="-122"/>
              </a:rPr>
              <a:t>淞沪会战</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9" name="矩形 18"/>
          <p:cNvSpPr>
            <a:spLocks noChangeAspect="1"/>
          </p:cNvSpPr>
          <p:nvPr/>
        </p:nvSpPr>
        <p:spPr>
          <a:xfrm>
            <a:off x="6287500" y="3616700"/>
            <a:ext cx="2640000" cy="410371"/>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a:solidFill>
                  <a:srgbClr val="FFF8E6"/>
                </a:solidFill>
                <a:latin typeface="微软雅黑" panose="020B0503020204020204" pitchFamily="34" charset="-122"/>
                <a:ea typeface="微软雅黑" panose="020B0503020204020204" pitchFamily="34" charset="-122"/>
              </a:rPr>
              <a:t>忻口会战</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2" name="内容占位符 2"/>
          <p:cNvSpPr>
            <a:spLocks noGrp="1"/>
          </p:cNvSpPr>
          <p:nvPr/>
        </p:nvSpPr>
        <p:spPr>
          <a:xfrm>
            <a:off x="588910" y="2295715"/>
            <a:ext cx="5277444" cy="1241622"/>
          </a:xfrm>
          <a:prstGeom prst="rect">
            <a:avLst/>
          </a:prstGeom>
        </p:spPr>
        <p:txBody>
          <a:bodyPr wrap="square">
            <a:spAutoFit/>
          </a:bodyPr>
          <a:lstStyle/>
          <a:p>
            <a:pPr algn="just"/>
            <a:r>
              <a:rPr lang="zh-CN" altLang="en-US" sz="1865" dirty="0">
                <a:solidFill>
                  <a:srgbClr val="5F0F05"/>
                </a:solidFill>
                <a:latin typeface="微软雅黑" panose="020B0503020204020204" pitchFamily="34" charset="-122"/>
                <a:ea typeface="微软雅黑" panose="020B0503020204020204" pitchFamily="34" charset="-122"/>
              </a:rPr>
              <a:t>抗战初期，国民党正面战场是抗日的主战场，国民党抗战还是比较积极的。从</a:t>
            </a:r>
            <a:r>
              <a:rPr lang="en-US" altLang="zh-CN" sz="1865" dirty="0">
                <a:solidFill>
                  <a:srgbClr val="5F0F05"/>
                </a:solidFill>
                <a:latin typeface="微软雅黑" panose="020B0503020204020204" pitchFamily="34" charset="-122"/>
                <a:ea typeface="微软雅黑" panose="020B0503020204020204" pitchFamily="34" charset="-122"/>
              </a:rPr>
              <a:t>1937</a:t>
            </a:r>
            <a:r>
              <a:rPr lang="zh-CN" altLang="en-US" sz="1865" dirty="0">
                <a:solidFill>
                  <a:srgbClr val="5F0F05"/>
                </a:solidFill>
                <a:latin typeface="微软雅黑" panose="020B0503020204020204" pitchFamily="34" charset="-122"/>
                <a:ea typeface="微软雅黑" panose="020B0503020204020204" pitchFamily="34" charset="-122"/>
              </a:rPr>
              <a:t>年</a:t>
            </a:r>
            <a:r>
              <a:rPr lang="en-US" altLang="zh-CN" sz="1865" dirty="0">
                <a:solidFill>
                  <a:srgbClr val="5F0F05"/>
                </a:solidFill>
                <a:latin typeface="微软雅黑" panose="020B0503020204020204" pitchFamily="34" charset="-122"/>
                <a:ea typeface="微软雅黑" panose="020B0503020204020204" pitchFamily="34" charset="-122"/>
              </a:rPr>
              <a:t>7</a:t>
            </a:r>
            <a:r>
              <a:rPr lang="zh-CN" altLang="en-US" sz="1865" dirty="0">
                <a:solidFill>
                  <a:srgbClr val="5F0F05"/>
                </a:solidFill>
                <a:latin typeface="微软雅黑" panose="020B0503020204020204" pitchFamily="34" charset="-122"/>
                <a:ea typeface="微软雅黑" panose="020B0503020204020204" pitchFamily="34" charset="-122"/>
              </a:rPr>
              <a:t>月到</a:t>
            </a:r>
            <a:r>
              <a:rPr lang="en-US" altLang="zh-CN" sz="1865" dirty="0">
                <a:solidFill>
                  <a:srgbClr val="5F0F05"/>
                </a:solidFill>
                <a:latin typeface="微软雅黑" panose="020B0503020204020204" pitchFamily="34" charset="-122"/>
                <a:ea typeface="微软雅黑" panose="020B0503020204020204" pitchFamily="34" charset="-122"/>
              </a:rPr>
              <a:t>1938</a:t>
            </a:r>
            <a:r>
              <a:rPr lang="zh-CN" altLang="en-US" sz="1865" dirty="0">
                <a:solidFill>
                  <a:srgbClr val="5F0F05"/>
                </a:solidFill>
                <a:latin typeface="微软雅黑" panose="020B0503020204020204" pitchFamily="34" charset="-122"/>
                <a:ea typeface="微软雅黑" panose="020B0503020204020204" pitchFamily="34" charset="-122"/>
              </a:rPr>
              <a:t>年</a:t>
            </a:r>
            <a:r>
              <a:rPr lang="en-US" altLang="zh-CN" sz="1865" dirty="0">
                <a:solidFill>
                  <a:srgbClr val="5F0F05"/>
                </a:solidFill>
                <a:latin typeface="微软雅黑" panose="020B0503020204020204" pitchFamily="34" charset="-122"/>
                <a:ea typeface="微软雅黑" panose="020B0503020204020204" pitchFamily="34" charset="-122"/>
              </a:rPr>
              <a:t>10</a:t>
            </a:r>
            <a:r>
              <a:rPr lang="zh-CN" altLang="en-US" sz="1865" dirty="0">
                <a:solidFill>
                  <a:srgbClr val="5F0F05"/>
                </a:solidFill>
                <a:latin typeface="微软雅黑" panose="020B0503020204020204" pitchFamily="34" charset="-122"/>
                <a:ea typeface="微软雅黑" panose="020B0503020204020204" pitchFamily="34" charset="-122"/>
              </a:rPr>
              <a:t>月底，国民党正面战场组织了忻口、淞沪、徐州和武汉四次大会战以及许多战役。</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nvSpPr>
        <p:spPr>
          <a:xfrm>
            <a:off x="1320800" y="3729057"/>
            <a:ext cx="4461040" cy="666977"/>
          </a:xfrm>
          <a:prstGeom prst="rect">
            <a:avLst/>
          </a:prstGeom>
        </p:spPr>
        <p:txBody>
          <a:bodyPr wrap="square">
            <a:spAutoFit/>
          </a:bodyPr>
          <a:lstStyle/>
          <a:p>
            <a:pPr algn="just"/>
            <a:r>
              <a:rPr lang="zh-CN" altLang="en-US" sz="1865" dirty="0">
                <a:solidFill>
                  <a:srgbClr val="5F0F05"/>
                </a:solidFill>
                <a:latin typeface="微软雅黑" panose="020B0503020204020204" pitchFamily="34" charset="-122"/>
                <a:ea typeface="微软雅黑" panose="020B0503020204020204" pitchFamily="34" charset="-122"/>
              </a:rPr>
              <a:t>抗战初期的国民党军队，抗击了</a:t>
            </a:r>
            <a:r>
              <a:rPr lang="en-US" altLang="zh-CN" sz="1865" dirty="0">
                <a:solidFill>
                  <a:srgbClr val="5F0F05"/>
                </a:solidFill>
                <a:latin typeface="微软雅黑" panose="020B0503020204020204" pitchFamily="34" charset="-122"/>
                <a:ea typeface="微软雅黑" panose="020B0503020204020204" pitchFamily="34" charset="-122"/>
              </a:rPr>
              <a:t>2/3</a:t>
            </a:r>
            <a:r>
              <a:rPr lang="zh-CN" altLang="en-US" sz="1865" dirty="0">
                <a:solidFill>
                  <a:srgbClr val="5F0F05"/>
                </a:solidFill>
                <a:latin typeface="微软雅黑" panose="020B0503020204020204" pitchFamily="34" charset="-122"/>
                <a:ea typeface="微软雅黑" panose="020B0503020204020204" pitchFamily="34" charset="-122"/>
              </a:rPr>
              <a:t>以上的侵华日军。</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t="95" b="95"/>
          <a:stretch>
            <a:fillRect/>
          </a:stretch>
        </p:blipFill>
        <p:spPr>
          <a:xfrm>
            <a:off x="9166015" y="1647857"/>
            <a:ext cx="2640000" cy="1920000"/>
          </a:xfrm>
          <a:prstGeom prst="rect">
            <a:avLst/>
          </a:prstGeom>
        </p:spPr>
      </p:pic>
      <p:pic>
        <p:nvPicPr>
          <p:cNvPr id="5" name="图片 4"/>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t="948" b="948"/>
          <a:stretch>
            <a:fillRect/>
          </a:stretch>
        </p:blipFill>
        <p:spPr>
          <a:xfrm>
            <a:off x="6287500" y="4077869"/>
            <a:ext cx="2640000" cy="1920000"/>
          </a:xfrm>
          <a:prstGeom prst="rect">
            <a:avLst/>
          </a:prstGeom>
        </p:spPr>
      </p:pic>
      <p:pic>
        <p:nvPicPr>
          <p:cNvPr id="6" name="图片 5"/>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rcRect t="849" b="849"/>
          <a:stretch>
            <a:fillRect/>
          </a:stretch>
        </p:blipFill>
        <p:spPr>
          <a:xfrm>
            <a:off x="6288021" y="1647859"/>
            <a:ext cx="2640000" cy="1920000"/>
          </a:xfrm>
          <a:prstGeom prst="rect">
            <a:avLst/>
          </a:prstGeom>
        </p:spPr>
      </p:pic>
      <p:pic>
        <p:nvPicPr>
          <p:cNvPr id="7" name="图片 6"/>
          <p:cNvPicPr>
            <a:picLocks noChangeAspect="1"/>
          </p:cNvPicPr>
          <p:nvPr/>
        </p:nvPicPr>
        <p:blipFill>
          <a:blip r:embed="rId7" cstate="email">
            <a:extLst>
              <a:ext uri="{BEBA8EAE-BF5A-486C-A8C5-ECC9F3942E4B}">
                <a14:imgProps xmlns:a14="http://schemas.microsoft.com/office/drawing/2010/main">
                  <a14:imgLayer r:embed="rId8">
                    <a14:imgEffect>
                      <a14:colorTemperature colorTemp="11500"/>
                    </a14:imgEffect>
                    <a14:imgEffect>
                      <a14:saturation sat="400000"/>
                    </a14:imgEffect>
                  </a14:imgLayer>
                </a14:imgProps>
              </a:ext>
            </a:extLst>
          </a:blip>
          <a:srcRect t="266" b="266"/>
          <a:stretch>
            <a:fillRect/>
          </a:stretch>
        </p:blipFill>
        <p:spPr>
          <a:xfrm>
            <a:off x="9166013" y="4077869"/>
            <a:ext cx="2640000" cy="1920000"/>
          </a:xfrm>
          <a:prstGeom prst="rect">
            <a:avLst/>
          </a:prstGeom>
        </p:spPr>
      </p:pic>
      <p:sp>
        <p:nvSpPr>
          <p:cNvPr id="12" name="内容占位符 2"/>
          <p:cNvSpPr>
            <a:spLocks noGrp="1"/>
          </p:cNvSpPr>
          <p:nvPr/>
        </p:nvSpPr>
        <p:spPr>
          <a:xfrm>
            <a:off x="1320800" y="4570825"/>
            <a:ext cx="4461040" cy="954300"/>
          </a:xfrm>
          <a:prstGeom prst="rect">
            <a:avLst/>
          </a:prstGeom>
        </p:spPr>
        <p:txBody>
          <a:bodyPr wrap="square">
            <a:spAutoFit/>
          </a:bodyPr>
          <a:lstStyle/>
          <a:p>
            <a:pPr algn="just"/>
            <a:r>
              <a:rPr lang="zh-CN" altLang="en-US" sz="1865" dirty="0">
                <a:solidFill>
                  <a:srgbClr val="5F0F05"/>
                </a:solidFill>
                <a:latin typeface="微软雅黑" panose="020B0503020204020204" pitchFamily="34" charset="-122"/>
                <a:ea typeface="微软雅黑" panose="020B0503020204020204" pitchFamily="34" charset="-122"/>
              </a:rPr>
              <a:t>国民党军事上实施以空间换取时间的持久战略方针，打破了日本帝国主义“三个月灭亡中国”的狂妄计划。</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3" name="内容占位符 2"/>
          <p:cNvSpPr>
            <a:spLocks noGrp="1"/>
          </p:cNvSpPr>
          <p:nvPr/>
        </p:nvSpPr>
        <p:spPr>
          <a:xfrm>
            <a:off x="1320800" y="5699855"/>
            <a:ext cx="4461040" cy="666977"/>
          </a:xfrm>
          <a:prstGeom prst="rect">
            <a:avLst/>
          </a:prstGeom>
        </p:spPr>
        <p:txBody>
          <a:bodyPr wrap="square">
            <a:spAutoFit/>
          </a:bodyPr>
          <a:lstStyle/>
          <a:p>
            <a:pPr algn="just"/>
            <a:r>
              <a:rPr lang="zh-CN" altLang="en-US" sz="1865" dirty="0">
                <a:solidFill>
                  <a:srgbClr val="5F0F05"/>
                </a:solidFill>
                <a:latin typeface="微软雅黑" panose="020B0503020204020204" pitchFamily="34" charset="-122"/>
                <a:ea typeface="微软雅黑" panose="020B0503020204020204" pitchFamily="34" charset="-122"/>
              </a:rPr>
              <a:t>客观上也掩护了八路军、新四军深入敌后开辟抗日根据地，进行游击战。      </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4" name="Rectangle 2"/>
          <p:cNvSpPr/>
          <p:nvPr/>
        </p:nvSpPr>
        <p:spPr>
          <a:xfrm>
            <a:off x="588909" y="1504584"/>
            <a:ext cx="5192931" cy="826049"/>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r>
              <a:rPr lang="zh-CN" altLang="en-US" sz="3735" b="1" dirty="0">
                <a:solidFill>
                  <a:srgbClr val="C00000"/>
                </a:solidFill>
                <a:latin typeface="微软雅黑" panose="020B0503020204020204" pitchFamily="34" charset="-122"/>
                <a:ea typeface="微软雅黑" panose="020B0503020204020204" pitchFamily="34" charset="-122"/>
              </a:rPr>
              <a:t>全民族抗战高潮的兴起</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21" name="矩形 20"/>
          <p:cNvSpPr>
            <a:spLocks noChangeAspect="1"/>
          </p:cNvSpPr>
          <p:nvPr/>
        </p:nvSpPr>
        <p:spPr>
          <a:xfrm>
            <a:off x="9166013" y="6048668"/>
            <a:ext cx="2640000" cy="410371"/>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FFF8E6"/>
                </a:solidFill>
                <a:latin typeface="微软雅黑" panose="020B0503020204020204" pitchFamily="34" charset="-122"/>
                <a:ea typeface="微软雅黑" panose="020B0503020204020204" pitchFamily="34" charset="-122"/>
              </a:rPr>
              <a:t>武汉会战</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22" name="矩形 21"/>
          <p:cNvSpPr>
            <a:spLocks noChangeAspect="1"/>
          </p:cNvSpPr>
          <p:nvPr/>
        </p:nvSpPr>
        <p:spPr>
          <a:xfrm>
            <a:off x="6287500" y="6048668"/>
            <a:ext cx="2640000" cy="410371"/>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FFF8E6"/>
                </a:solidFill>
                <a:latin typeface="微软雅黑" panose="020B0503020204020204" pitchFamily="34" charset="-122"/>
                <a:ea typeface="微软雅黑" panose="020B0503020204020204" pitchFamily="34" charset="-122"/>
              </a:rPr>
              <a:t>徐州会战</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719403" y="3823842"/>
            <a:ext cx="528000" cy="528903"/>
            <a:chOff x="539552" y="2867881"/>
            <a:chExt cx="396000" cy="396677"/>
          </a:xfrm>
        </p:grpSpPr>
        <p:sp>
          <p:nvSpPr>
            <p:cNvPr id="16" name="矩形 15"/>
            <p:cNvSpPr>
              <a:spLocks noChangeAspect="1"/>
            </p:cNvSpPr>
            <p:nvPr/>
          </p:nvSpPr>
          <p:spPr>
            <a:xfrm>
              <a:off x="539552" y="2867881"/>
              <a:ext cx="396000" cy="396677"/>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23" name="Freeform 5"/>
            <p:cNvSpPr>
              <a:spLocks noChangeAspect="1"/>
            </p:cNvSpPr>
            <p:nvPr/>
          </p:nvSpPr>
          <p:spPr bwMode="auto">
            <a:xfrm>
              <a:off x="611355" y="2926048"/>
              <a:ext cx="260317" cy="264707"/>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8E6"/>
            </a:solidFill>
            <a:ln>
              <a:noFill/>
            </a:ln>
            <a:effectLst/>
          </p:spPr>
          <p:txBody>
            <a:bodyPr vert="horz" wrap="square" lIns="121920" tIns="60960" rIns="121920" bIns="60960" numCol="1" anchor="t" anchorCtr="0" compatLnSpc="1"/>
            <a:lstStyle/>
            <a:p>
              <a:endParaRPr lang="zh-CN" altLang="en-US" sz="2400" dirty="0">
                <a:solidFill>
                  <a:srgbClr val="FFF8E6"/>
                </a:solidFill>
              </a:endParaRPr>
            </a:p>
          </p:txBody>
        </p:sp>
      </p:grpSp>
      <p:grpSp>
        <p:nvGrpSpPr>
          <p:cNvPr id="27" name="组合 26"/>
          <p:cNvGrpSpPr/>
          <p:nvPr/>
        </p:nvGrpSpPr>
        <p:grpSpPr>
          <a:xfrm>
            <a:off x="719403" y="4798817"/>
            <a:ext cx="528000" cy="528903"/>
            <a:chOff x="539552" y="3599112"/>
            <a:chExt cx="396000" cy="396677"/>
          </a:xfrm>
        </p:grpSpPr>
        <p:sp>
          <p:nvSpPr>
            <p:cNvPr id="17" name="矩形 16"/>
            <p:cNvSpPr>
              <a:spLocks noChangeAspect="1"/>
            </p:cNvSpPr>
            <p:nvPr/>
          </p:nvSpPr>
          <p:spPr>
            <a:xfrm>
              <a:off x="539552" y="3599112"/>
              <a:ext cx="396000" cy="396677"/>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24" name="Freeform 5"/>
            <p:cNvSpPr>
              <a:spLocks noChangeAspect="1"/>
            </p:cNvSpPr>
            <p:nvPr/>
          </p:nvSpPr>
          <p:spPr bwMode="auto">
            <a:xfrm>
              <a:off x="611355" y="3665096"/>
              <a:ext cx="260317" cy="264707"/>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8E6"/>
            </a:solidFill>
            <a:ln>
              <a:noFill/>
            </a:ln>
            <a:effectLst/>
          </p:spPr>
          <p:txBody>
            <a:bodyPr vert="horz" wrap="square" lIns="121920" tIns="60960" rIns="121920" bIns="60960" numCol="1" anchor="t" anchorCtr="0" compatLnSpc="1"/>
            <a:lstStyle/>
            <a:p>
              <a:endParaRPr lang="zh-CN" altLang="en-US" sz="2400" dirty="0">
                <a:solidFill>
                  <a:srgbClr val="FFF8E6"/>
                </a:solidFill>
              </a:endParaRPr>
            </a:p>
          </p:txBody>
        </p:sp>
      </p:grpSp>
      <p:grpSp>
        <p:nvGrpSpPr>
          <p:cNvPr id="28" name="组合 27"/>
          <p:cNvGrpSpPr/>
          <p:nvPr/>
        </p:nvGrpSpPr>
        <p:grpSpPr>
          <a:xfrm>
            <a:off x="719403" y="5784217"/>
            <a:ext cx="528000" cy="528903"/>
            <a:chOff x="539552" y="4338162"/>
            <a:chExt cx="396000" cy="396677"/>
          </a:xfrm>
        </p:grpSpPr>
        <p:sp>
          <p:nvSpPr>
            <p:cNvPr id="18" name="矩形 17"/>
            <p:cNvSpPr>
              <a:spLocks noChangeAspect="1"/>
            </p:cNvSpPr>
            <p:nvPr/>
          </p:nvSpPr>
          <p:spPr>
            <a:xfrm>
              <a:off x="539552" y="4338162"/>
              <a:ext cx="396000" cy="396677"/>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25" name="Freeform 5"/>
            <p:cNvSpPr>
              <a:spLocks noChangeAspect="1"/>
            </p:cNvSpPr>
            <p:nvPr/>
          </p:nvSpPr>
          <p:spPr bwMode="auto">
            <a:xfrm>
              <a:off x="611355" y="4404146"/>
              <a:ext cx="260317" cy="264707"/>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8E6"/>
            </a:solidFill>
            <a:ln>
              <a:noFill/>
            </a:ln>
            <a:effectLst/>
          </p:spPr>
          <p:txBody>
            <a:bodyPr vert="horz" wrap="square" lIns="121920" tIns="60960" rIns="121920" bIns="60960" numCol="1" anchor="t" anchorCtr="0" compatLnSpc="1"/>
            <a:lstStyle/>
            <a:p>
              <a:endParaRPr lang="zh-CN" altLang="en-US" sz="2400" dirty="0">
                <a:solidFill>
                  <a:srgbClr val="FFF8E6"/>
                </a:solidFill>
              </a:endParaRPr>
            </a:p>
          </p:txBody>
        </p:sp>
      </p:grpSp>
      <p:sp>
        <p:nvSpPr>
          <p:cNvPr id="29" name="矩形: 圆角 2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30" name="矩形 29"/>
          <p:cNvSpPr/>
          <p:nvPr/>
        </p:nvSpPr>
        <p:spPr>
          <a:xfrm>
            <a:off x="1283547" y="324081"/>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抗日战争时期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p:val>
                                            <p:fltVal val="0.5"/>
                                          </p:val>
                                        </p:tav>
                                        <p:tav tm="100000">
                                          <p:val>
                                            <p:strVal val="#ppt_x"/>
                                          </p:val>
                                        </p:tav>
                                      </p:tavLst>
                                    </p:anim>
                                    <p:anim calcmode="lin" valueType="num">
                                      <p:cBhvr>
                                        <p:cTn id="10" dur="1000" fill="hold"/>
                                        <p:tgtEl>
                                          <p:spTgt spid="6"/>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1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ppt_x</p:attrName>
                                        </p:attrNameLst>
                                      </p:cBhvr>
                                      <p:tavLst>
                                        <p:tav tm="0">
                                          <p:val>
                                            <p:fltVal val="0.5"/>
                                          </p:val>
                                        </p:tav>
                                        <p:tav tm="100000">
                                          <p:val>
                                            <p:strVal val="#ppt_x"/>
                                          </p:val>
                                        </p:tav>
                                      </p:tavLst>
                                    </p:anim>
                                    <p:anim calcmode="lin" valueType="num">
                                      <p:cBhvr>
                                        <p:cTn id="16" dur="1000" fill="hold"/>
                                        <p:tgtEl>
                                          <p:spTgt spid="4"/>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2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ppt_x</p:attrName>
                                        </p:attrNameLst>
                                      </p:cBhvr>
                                      <p:tavLst>
                                        <p:tav tm="0">
                                          <p:val>
                                            <p:fltVal val="0.5"/>
                                          </p:val>
                                        </p:tav>
                                        <p:tav tm="100000">
                                          <p:val>
                                            <p:strVal val="#ppt_x"/>
                                          </p:val>
                                        </p:tav>
                                      </p:tavLst>
                                    </p:anim>
                                    <p:anim calcmode="lin" valueType="num">
                                      <p:cBhvr>
                                        <p:cTn id="22" dur="1000" fill="hold"/>
                                        <p:tgtEl>
                                          <p:spTgt spid="5"/>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p:val>
                                            <p:fltVal val="0.5"/>
                                          </p:val>
                                        </p:tav>
                                        <p:tav tm="100000">
                                          <p:val>
                                            <p:strVal val="#ppt_x"/>
                                          </p:val>
                                        </p:tav>
                                      </p:tavLst>
                                    </p:anim>
                                    <p:anim calcmode="lin" valueType="num">
                                      <p:cBhvr>
                                        <p:cTn id="28" dur="1000" fill="hold"/>
                                        <p:tgtEl>
                                          <p:spTgt spid="7"/>
                                        </p:tgtEl>
                                        <p:attrNameLst>
                                          <p:attrName>ppt_y</p:attrName>
                                        </p:attrNameLst>
                                      </p:cBhvr>
                                      <p:tavLst>
                                        <p:tav tm="0">
                                          <p:val>
                                            <p:fltVal val="0.5"/>
                                          </p:val>
                                        </p:tav>
                                        <p:tav tm="100000">
                                          <p:val>
                                            <p:strVal val="#ppt_y"/>
                                          </p:val>
                                        </p:tav>
                                      </p:tavLst>
                                    </p:anim>
                                  </p:childTnLst>
                                </p:cTn>
                              </p:par>
                              <p:par>
                                <p:cTn id="29" presetID="10" presetClass="entr" presetSubtype="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2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up)">
                                      <p:cBhvr>
                                        <p:cTn id="50" dur="750"/>
                                        <p:tgtEl>
                                          <p:spTgt spid="2"/>
                                        </p:tgtEl>
                                      </p:cBhvr>
                                    </p:animEffect>
                                  </p:childTnLst>
                                </p:cTn>
                              </p:par>
                            </p:childTnLst>
                          </p:cTn>
                        </p:par>
                        <p:par>
                          <p:cTn id="51" fill="hold">
                            <p:stCondLst>
                              <p:cond delay="3000"/>
                            </p:stCondLst>
                            <p:childTnLst>
                              <p:par>
                                <p:cTn id="52" presetID="2" presetClass="entr" presetSubtype="8"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0-#ppt_w/2"/>
                                          </p:val>
                                        </p:tav>
                                        <p:tav tm="100000">
                                          <p:val>
                                            <p:strVal val="#ppt_x"/>
                                          </p:val>
                                        </p:tav>
                                      </p:tavLst>
                                    </p:anim>
                                    <p:anim calcmode="lin" valueType="num">
                                      <p:cBhvr additive="base">
                                        <p:cTn id="55" dur="500" fill="hold"/>
                                        <p:tgtEl>
                                          <p:spTgt spid="26"/>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10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0-#ppt_w/2"/>
                                          </p:val>
                                        </p:tav>
                                        <p:tav tm="100000">
                                          <p:val>
                                            <p:strVal val="#ppt_x"/>
                                          </p:val>
                                        </p:tav>
                                      </p:tavLst>
                                    </p:anim>
                                    <p:anim calcmode="lin" valueType="num">
                                      <p:cBhvr additive="base">
                                        <p:cTn id="59" dur="500" fill="hold"/>
                                        <p:tgtEl>
                                          <p:spTgt spid="27"/>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20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fill="hold"/>
                                        <p:tgtEl>
                                          <p:spTgt spid="28"/>
                                        </p:tgtEl>
                                        <p:attrNameLst>
                                          <p:attrName>ppt_x</p:attrName>
                                        </p:attrNameLst>
                                      </p:cBhvr>
                                      <p:tavLst>
                                        <p:tav tm="0">
                                          <p:val>
                                            <p:strVal val="0-#ppt_w/2"/>
                                          </p:val>
                                        </p:tav>
                                        <p:tav tm="100000">
                                          <p:val>
                                            <p:strVal val="#ppt_x"/>
                                          </p:val>
                                        </p:tav>
                                      </p:tavLst>
                                    </p:anim>
                                    <p:anim calcmode="lin" valueType="num">
                                      <p:cBhvr additive="base">
                                        <p:cTn id="63" dur="500" fill="hold"/>
                                        <p:tgtEl>
                                          <p:spTgt spid="28"/>
                                        </p:tgtEl>
                                        <p:attrNameLst>
                                          <p:attrName>ppt_y</p:attrName>
                                        </p:attrNameLst>
                                      </p:cBhvr>
                                      <p:tavLst>
                                        <p:tav tm="0">
                                          <p:val>
                                            <p:strVal val="#ppt_y"/>
                                          </p:val>
                                        </p:tav>
                                        <p:tav tm="100000">
                                          <p:val>
                                            <p:strVal val="#ppt_y"/>
                                          </p:val>
                                        </p:tav>
                                      </p:tavLst>
                                    </p:anim>
                                  </p:childTnLst>
                                </p:cTn>
                              </p:par>
                            </p:childTnLst>
                          </p:cTn>
                        </p:par>
                        <p:par>
                          <p:cTn id="64" fill="hold">
                            <p:stCondLst>
                              <p:cond delay="3500"/>
                            </p:stCondLst>
                            <p:childTnLst>
                              <p:par>
                                <p:cTn id="65" presetID="22" presetClass="entr" presetSubtype="8" fill="hold" grpId="0"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750"/>
                                        <p:tgtEl>
                                          <p:spTgt spid="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left)">
                                      <p:cBhvr>
                                        <p:cTn id="70" dur="750"/>
                                        <p:tgtEl>
                                          <p:spTgt spid="1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left)">
                                      <p:cBhvr>
                                        <p:cTn id="73" dur="750"/>
                                        <p:tgtEl>
                                          <p:spTgt spid="13"/>
                                        </p:tgtEl>
                                      </p:cBhvr>
                                    </p:animEffect>
                                  </p:childTnLst>
                                </p:cTn>
                              </p:par>
                            </p:childTnLst>
                          </p:cTn>
                        </p:par>
                        <p:par>
                          <p:cTn id="74" fill="hold">
                            <p:stCondLst>
                              <p:cond delay="4500"/>
                            </p:stCondLst>
                            <p:childTnLst>
                              <p:par>
                                <p:cTn id="75" presetID="10" presetClass="entr" presetSubtype="0"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 grpId="0"/>
      <p:bldP spid="3" grpId="0"/>
      <p:bldP spid="12" grpId="0"/>
      <p:bldP spid="13" grpId="0"/>
      <p:bldP spid="14" grpId="0"/>
      <p:bldP spid="21" grpId="0" animBg="1"/>
      <p:bldP spid="22"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a:spLocks noChangeAspect="1"/>
          </p:cNvSpPr>
          <p:nvPr/>
        </p:nvSpPr>
        <p:spPr>
          <a:xfrm>
            <a:off x="5129067" y="2316319"/>
            <a:ext cx="6414348" cy="82895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65" b="1">
                <a:solidFill>
                  <a:srgbClr val="FFF8E6"/>
                </a:solidFill>
                <a:latin typeface="微软雅黑" panose="020B0503020204020204" pitchFamily="34" charset="-122"/>
                <a:ea typeface="微软雅黑" panose="020B0503020204020204" pitchFamily="34" charset="-122"/>
              </a:rPr>
              <a:t>中国共产党在抗日战争中发挥了中流砥柱作用，主要是表现为三个方面。</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3" name="矩形 12"/>
          <p:cNvSpPr>
            <a:spLocks noChangeAspect="1"/>
          </p:cNvSpPr>
          <p:nvPr/>
        </p:nvSpPr>
        <p:spPr>
          <a:xfrm>
            <a:off x="917915" y="3229757"/>
            <a:ext cx="3840000" cy="6132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a:solidFill>
                  <a:srgbClr val="FFF8E6"/>
                </a:solidFill>
                <a:latin typeface="微软雅黑" panose="020B0503020204020204" pitchFamily="34" charset="-122"/>
                <a:ea typeface="微软雅黑" panose="020B0503020204020204" pitchFamily="34" charset="-122"/>
              </a:rPr>
              <a:t>抗日民族统一战线是打败日本侵略者的决定因素</a:t>
            </a:r>
            <a:endParaRPr lang="zh-CN" altLang="en-US" sz="1865" dirty="0">
              <a:solidFill>
                <a:srgbClr val="FFF8E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t="13234" b="7"/>
          <a:stretch>
            <a:fillRect/>
          </a:stretch>
        </p:blipFill>
        <p:spPr>
          <a:xfrm>
            <a:off x="917915" y="1705273"/>
            <a:ext cx="3840000" cy="1440000"/>
          </a:xfrm>
          <a:prstGeom prst="rect">
            <a:avLst/>
          </a:prstGeom>
        </p:spPr>
      </p:pic>
      <p:pic>
        <p:nvPicPr>
          <p:cNvPr id="5" name="Picture 4" descr="200511983340172"/>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t="3823" b="3823"/>
          <a:stretch>
            <a:fillRect/>
          </a:stretch>
        </p:blipFill>
        <p:spPr>
          <a:xfrm>
            <a:off x="917915" y="4128277"/>
            <a:ext cx="3840000" cy="1440000"/>
          </a:xfrm>
          <a:prstGeom prst="rect">
            <a:avLst/>
          </a:prstGeom>
        </p:spPr>
      </p:pic>
      <p:sp>
        <p:nvSpPr>
          <p:cNvPr id="8" name="Rectangle 2"/>
          <p:cNvSpPr/>
          <p:nvPr/>
        </p:nvSpPr>
        <p:spPr>
          <a:xfrm>
            <a:off x="5129069" y="1584399"/>
            <a:ext cx="5754148" cy="666267"/>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r>
              <a:rPr lang="zh-CN" altLang="en-US" sz="3735" b="1" dirty="0">
                <a:solidFill>
                  <a:srgbClr val="C00000"/>
                </a:solidFill>
                <a:latin typeface="微软雅黑" panose="020B0503020204020204" pitchFamily="34" charset="-122"/>
                <a:ea typeface="微软雅黑" panose="020B0503020204020204" pitchFamily="34" charset="-122"/>
              </a:rPr>
              <a:t>抗日战争的中流砥柱</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5117194" y="4017816"/>
            <a:ext cx="6426223" cy="954300"/>
          </a:xfrm>
          <a:prstGeom prst="rect">
            <a:avLst/>
          </a:prstGeom>
        </p:spPr>
        <p:txBody>
          <a:bodyPr wrap="square">
            <a:spAutoFit/>
          </a:bodyPr>
          <a:lstStyle/>
          <a:p>
            <a:pPr algn="just"/>
            <a:r>
              <a:rPr lang="zh-CN" altLang="en-US" sz="1865" b="1" dirty="0">
                <a:solidFill>
                  <a:srgbClr val="C00000"/>
                </a:solidFill>
                <a:latin typeface="微软雅黑" panose="020B0503020204020204" pitchFamily="34" charset="-122"/>
                <a:ea typeface="微软雅黑" panose="020B0503020204020204" pitchFamily="34" charset="-122"/>
              </a:rPr>
              <a:t>坚持和发展敌后抗日游击战争，并逐渐上升为抗战的主战场。</a:t>
            </a:r>
            <a:r>
              <a:rPr lang="zh-CN" altLang="en-US" sz="1865" dirty="0">
                <a:solidFill>
                  <a:srgbClr val="5F0F05"/>
                </a:solidFill>
                <a:latin typeface="微软雅黑" panose="020B0503020204020204" pitchFamily="34" charset="-122"/>
                <a:ea typeface="微软雅黑" panose="020B0503020204020204" pitchFamily="34" charset="-122"/>
              </a:rPr>
              <a:t>游击战争在中国抗日战争中具有重要的战略地位，是抵抗日本侵略者有效和重要的形式。</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1" name="矩形 10"/>
          <p:cNvSpPr/>
          <p:nvPr/>
        </p:nvSpPr>
        <p:spPr>
          <a:xfrm>
            <a:off x="5117194" y="5068357"/>
            <a:ext cx="6426223" cy="1241622"/>
          </a:xfrm>
          <a:prstGeom prst="rect">
            <a:avLst/>
          </a:prstGeom>
        </p:spPr>
        <p:txBody>
          <a:bodyPr wrap="square">
            <a:spAutoFit/>
          </a:bodyPr>
          <a:lstStyle/>
          <a:p>
            <a:pPr algn="just" eaLnBrk="1"/>
            <a:r>
              <a:rPr lang="zh-CN" altLang="en-US" sz="1865" b="1" dirty="0">
                <a:solidFill>
                  <a:srgbClr val="C00000"/>
                </a:solidFill>
                <a:latin typeface="微软雅黑" panose="020B0503020204020204" pitchFamily="34" charset="-122"/>
                <a:ea typeface="微软雅黑" panose="020B0503020204020204" pitchFamily="34" charset="-122"/>
              </a:rPr>
              <a:t>中国共产党不断加强自身建设，成为全国人民的新希望。</a:t>
            </a:r>
            <a:r>
              <a:rPr lang="zh-CN" altLang="en-US" sz="1865" dirty="0">
                <a:solidFill>
                  <a:srgbClr val="5F0F05"/>
                </a:solidFill>
                <a:latin typeface="微软雅黑" panose="020B0503020204020204" pitchFamily="34" charset="-122"/>
                <a:ea typeface="微软雅黑" panose="020B0503020204020204" pitchFamily="34" charset="-122"/>
              </a:rPr>
              <a:t>抗战爆发时，经过16年艰苦卓绝斗争的考验，已经能够独立分析解决中国的具体问题；并拥有一一大批忠诚的、革命经验丰富的骨干。</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2" name="矩形 11"/>
          <p:cNvSpPr/>
          <p:nvPr/>
        </p:nvSpPr>
        <p:spPr>
          <a:xfrm>
            <a:off x="5117195" y="3254536"/>
            <a:ext cx="6426223" cy="666977"/>
          </a:xfrm>
          <a:prstGeom prst="rect">
            <a:avLst/>
          </a:prstGeom>
        </p:spPr>
        <p:txBody>
          <a:bodyPr wrap="square">
            <a:spAutoFit/>
          </a:bodyPr>
          <a:lstStyle/>
          <a:p>
            <a:pPr algn="just"/>
            <a:r>
              <a:rPr lang="zh-CN" altLang="en-US" sz="1865" b="1" dirty="0">
                <a:solidFill>
                  <a:srgbClr val="C00000"/>
                </a:solidFill>
                <a:latin typeface="微软雅黑" panose="020B0503020204020204" pitchFamily="34" charset="-122"/>
                <a:ea typeface="微软雅黑" panose="020B0503020204020204" pitchFamily="34" charset="-122"/>
              </a:rPr>
              <a:t>积极倡导建立和维护抗日民族统一战线</a:t>
            </a:r>
            <a:r>
              <a:rPr lang="zh-CN" altLang="en-US" sz="1865" dirty="0">
                <a:solidFill>
                  <a:srgbClr val="C00000"/>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最大限度地动员了全国的军队和民众，是打败日本侵略者的决定因素。</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4" name="矩形 13"/>
          <p:cNvSpPr>
            <a:spLocks noChangeAspect="1"/>
          </p:cNvSpPr>
          <p:nvPr/>
        </p:nvSpPr>
        <p:spPr>
          <a:xfrm>
            <a:off x="917915" y="5644520"/>
            <a:ext cx="3840000" cy="6132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rgbClr val="FFF8E6"/>
                </a:solidFill>
                <a:latin typeface="微软雅黑" panose="020B0503020204020204" pitchFamily="34" charset="-122"/>
                <a:ea typeface="微软雅黑" panose="020B0503020204020204" pitchFamily="34" charset="-122"/>
              </a:rPr>
              <a:t>毛泽东阐明人民战争是争取抗战胜利的唯一正确的道路 </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16" name="矩形: 圆角 15"/>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7" name="矩形 16"/>
          <p:cNvSpPr/>
          <p:nvPr/>
        </p:nvSpPr>
        <p:spPr>
          <a:xfrm>
            <a:off x="1283547" y="324081"/>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抗日战争时期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3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accel="23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500"/>
                                        <p:tgtEl>
                                          <p:spTgt spid="15"/>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par>
                                <p:cTn id="33" presetID="22" presetClass="entr" presetSubtype="8" fill="hold" grpId="0" nodeType="withEffect">
                                  <p:stCondLst>
                                    <p:cond delay="13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1000"/>
                                        <p:tgtEl>
                                          <p:spTgt spid="11"/>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8" grpId="0"/>
      <p:bldP spid="10" grpId="0"/>
      <p:bldP spid="11" grpId="0"/>
      <p:bldP spid="12" grpId="0"/>
      <p:bldP spid="14"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3983766" y="2643065"/>
            <a:ext cx="7477191" cy="3252878"/>
          </a:xfrm>
          <a:prstGeom prst="rect">
            <a:avLst/>
          </a:prstGeom>
        </p:spPr>
        <p:txBody>
          <a:bodyPr wrap="square">
            <a:spAutoFit/>
          </a:bodyPr>
          <a:lstStyle/>
          <a:p>
            <a:pPr algn="just" eaLnBrk="1"/>
            <a:r>
              <a:rPr lang="zh-CN" altLang="en-US" sz="1865" b="1" dirty="0">
                <a:solidFill>
                  <a:srgbClr val="C00000"/>
                </a:solidFill>
                <a:latin typeface="微软雅黑" panose="020B0503020204020204" pitchFamily="34" charset="-122"/>
                <a:ea typeface="微软雅黑" panose="020B0503020204020204" pitchFamily="34" charset="-122"/>
              </a:rPr>
              <a:t>出席代表：</a:t>
            </a:r>
            <a:r>
              <a:rPr lang="zh-CN" altLang="en-US" sz="1865" dirty="0">
                <a:solidFill>
                  <a:srgbClr val="5F0F05"/>
                </a:solidFill>
                <a:latin typeface="微软雅黑" panose="020B0503020204020204" pitchFamily="34" charset="-122"/>
                <a:ea typeface="微软雅黑" panose="020B0503020204020204" pitchFamily="34" charset="-122"/>
              </a:rPr>
              <a:t>正式代表</a:t>
            </a:r>
            <a:r>
              <a:rPr lang="en-US" altLang="zh-CN" sz="1865" dirty="0">
                <a:solidFill>
                  <a:srgbClr val="5F0F05"/>
                </a:solidFill>
                <a:latin typeface="微软雅黑" panose="020B0503020204020204" pitchFamily="34" charset="-122"/>
                <a:ea typeface="微软雅黑" panose="020B0503020204020204" pitchFamily="34" charset="-122"/>
              </a:rPr>
              <a:t>547</a:t>
            </a:r>
            <a:r>
              <a:rPr lang="zh-CN" altLang="en-US" sz="1865" dirty="0">
                <a:solidFill>
                  <a:srgbClr val="5F0F05"/>
                </a:solidFill>
                <a:latin typeface="微软雅黑" panose="020B0503020204020204" pitchFamily="34" charset="-122"/>
                <a:ea typeface="微软雅黑" panose="020B0503020204020204" pitchFamily="34" charset="-122"/>
              </a:rPr>
              <a:t>人，候补代表</a:t>
            </a:r>
            <a:r>
              <a:rPr lang="en-US" altLang="zh-CN" sz="1865" dirty="0">
                <a:solidFill>
                  <a:srgbClr val="5F0F05"/>
                </a:solidFill>
                <a:latin typeface="微软雅黑" panose="020B0503020204020204" pitchFamily="34" charset="-122"/>
                <a:ea typeface="微软雅黑" panose="020B0503020204020204" pitchFamily="34" charset="-122"/>
              </a:rPr>
              <a:t>208</a:t>
            </a:r>
            <a:r>
              <a:rPr lang="zh-CN" altLang="en-US" sz="1865" dirty="0">
                <a:solidFill>
                  <a:srgbClr val="5F0F05"/>
                </a:solidFill>
                <a:latin typeface="微软雅黑" panose="020B0503020204020204" pitchFamily="34" charset="-122"/>
                <a:ea typeface="微软雅黑" panose="020B0503020204020204" pitchFamily="34" charset="-122"/>
              </a:rPr>
              <a:t>人，代表全国</a:t>
            </a:r>
            <a:r>
              <a:rPr lang="en-US" altLang="zh-CN" sz="1865" dirty="0">
                <a:solidFill>
                  <a:srgbClr val="5F0F05"/>
                </a:solidFill>
                <a:latin typeface="微软雅黑" panose="020B0503020204020204" pitchFamily="34" charset="-122"/>
                <a:ea typeface="微软雅黑" panose="020B0503020204020204" pitchFamily="34" charset="-122"/>
              </a:rPr>
              <a:t>121</a:t>
            </a:r>
            <a:r>
              <a:rPr lang="zh-CN" altLang="en-US" sz="1865" dirty="0">
                <a:solidFill>
                  <a:srgbClr val="5F0F05"/>
                </a:solidFill>
                <a:latin typeface="微软雅黑" panose="020B0503020204020204" pitchFamily="34" charset="-122"/>
                <a:ea typeface="微软雅黑" panose="020B0503020204020204" pitchFamily="34" charset="-122"/>
              </a:rPr>
              <a:t>万名党员。</a:t>
            </a:r>
            <a:endParaRPr lang="en-US" altLang="zh-CN"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b="1" dirty="0">
                <a:solidFill>
                  <a:srgbClr val="C00000"/>
                </a:solidFill>
                <a:latin typeface="微软雅黑" panose="020B0503020204020204" pitchFamily="34" charset="-122"/>
                <a:ea typeface="微软雅黑" panose="020B0503020204020204" pitchFamily="34" charset="-122"/>
              </a:rPr>
              <a:t>主要内容：</a:t>
            </a:r>
            <a:r>
              <a:rPr lang="zh-CN" altLang="en-US" sz="1865" dirty="0">
                <a:solidFill>
                  <a:srgbClr val="5F0F05"/>
                </a:solidFill>
                <a:latin typeface="微软雅黑" panose="020B0503020204020204" pitchFamily="34" charset="-122"/>
                <a:ea typeface="微软雅黑" panose="020B0503020204020204" pitchFamily="34" charset="-122"/>
              </a:rPr>
              <a:t>毛泽东</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论联合政府</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、朱德</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论解放区战场</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、刘少奇</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关于修改党章的报告</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、周恩来</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论统一战线</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大会总结了民主革命二十多年曲折发展的历史经验，制定了党的路线，即放手发动群众，壮大人民力量，在我党的领导下，打败日本侵略者，解放全国人民，建立一个新民主主义的中国。大会通过了新党章，规定以马克思列宁主义的理论与中国革命的实践之统一的思想</a:t>
            </a:r>
            <a:r>
              <a:rPr lang="en-US" altLang="zh-CN" sz="1865" dirty="0">
                <a:solidFill>
                  <a:srgbClr val="5F0F05"/>
                </a:solidFill>
                <a:latin typeface="微软雅黑" panose="020B0503020204020204" pitchFamily="34" charset="-122"/>
                <a:ea typeface="微软雅黑" panose="020B0503020204020204" pitchFamily="34" charset="-122"/>
              </a:rPr>
              <a:t>——</a:t>
            </a:r>
            <a:r>
              <a:rPr lang="zh-CN" altLang="en-US" sz="1865" dirty="0">
                <a:solidFill>
                  <a:srgbClr val="5F0F05"/>
                </a:solidFill>
                <a:latin typeface="微软雅黑" panose="020B0503020204020204" pitchFamily="34" charset="-122"/>
                <a:ea typeface="微软雅黑" panose="020B0503020204020204" pitchFamily="34" charset="-122"/>
              </a:rPr>
              <a:t>毛泽东思想，作为我们党的一切工作的指针。</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b="1" dirty="0">
                <a:solidFill>
                  <a:srgbClr val="C00000"/>
                </a:solidFill>
                <a:latin typeface="微软雅黑" panose="020B0503020204020204" pitchFamily="34" charset="-122"/>
                <a:ea typeface="微软雅黑" panose="020B0503020204020204" pitchFamily="34" charset="-122"/>
              </a:rPr>
              <a:t>历史意义：</a:t>
            </a:r>
            <a:r>
              <a:rPr lang="zh-CN" altLang="en-US" sz="1865" dirty="0">
                <a:solidFill>
                  <a:srgbClr val="5F0F05"/>
                </a:solidFill>
                <a:latin typeface="微软雅黑" panose="020B0503020204020204" pitchFamily="34" charset="-122"/>
                <a:ea typeface="微软雅黑" panose="020B0503020204020204" pitchFamily="34" charset="-122"/>
              </a:rPr>
              <a:t>是一次团结的大会、胜利的大会，它实现了全党在马克思列宁主义、毛泽东思想和党的路线的基础上的团结，为抗日战争和民主革命的胜利做了充分的准备。 </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8" name="Picture 4" descr="2005125162349126"/>
          <p:cNvPicPr>
            <a:picLocks noChangeAspect="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731045" y="2739112"/>
            <a:ext cx="3060700" cy="2093067"/>
          </a:xfrm>
          <a:prstGeom prst="rect">
            <a:avLst/>
          </a:prstGeom>
        </p:spPr>
      </p:pic>
      <p:sp>
        <p:nvSpPr>
          <p:cNvPr id="11" name="矩形 10"/>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中国共产党第七次全国代表大会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2" name="矩形 11"/>
          <p:cNvSpPr>
            <a:spLocks noChangeAspect="1"/>
          </p:cNvSpPr>
          <p:nvPr/>
        </p:nvSpPr>
        <p:spPr>
          <a:xfrm>
            <a:off x="731043" y="4965171"/>
            <a:ext cx="3060700"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FFF189"/>
                </a:solidFill>
                <a:latin typeface="微软雅黑" panose="020B0503020204020204" pitchFamily="34" charset="-122"/>
                <a:ea typeface="微软雅黑" panose="020B0503020204020204" pitchFamily="34" charset="-122"/>
              </a:rPr>
              <a:t>时间</a:t>
            </a:r>
            <a:r>
              <a:rPr lang="zh-CN" altLang="en-US" sz="1865" dirty="0">
                <a:solidFill>
                  <a:srgbClr val="FFF189"/>
                </a:solidFill>
                <a:latin typeface="微软雅黑" panose="020B0503020204020204" pitchFamily="34" charset="-122"/>
                <a:ea typeface="微软雅黑" panose="020B0503020204020204" pitchFamily="34" charset="-122"/>
              </a:rPr>
              <a:t>：</a:t>
            </a:r>
            <a:r>
              <a:rPr lang="en-US" altLang="zh-CN" sz="1865" dirty="0">
                <a:solidFill>
                  <a:srgbClr val="FFF8E6"/>
                </a:solidFill>
                <a:latin typeface="微软雅黑" panose="020B0503020204020204" pitchFamily="34" charset="-122"/>
                <a:ea typeface="微软雅黑" panose="020B0503020204020204" pitchFamily="34" charset="-122"/>
              </a:rPr>
              <a:t>1945.4.23-6.11</a:t>
            </a:r>
            <a:endParaRPr lang="en-US" altLang="zh-CN" sz="1865" dirty="0">
              <a:solidFill>
                <a:srgbClr val="FFF8E6"/>
              </a:solidFill>
              <a:latin typeface="微软雅黑" panose="020B0503020204020204" pitchFamily="34" charset="-122"/>
              <a:ea typeface="微软雅黑" panose="020B0503020204020204" pitchFamily="34" charset="-122"/>
            </a:endParaRPr>
          </a:p>
          <a:p>
            <a:pPr algn="ctr"/>
            <a:r>
              <a:rPr lang="zh-CN" altLang="en-US" sz="1865" b="1" dirty="0">
                <a:solidFill>
                  <a:srgbClr val="FFF189"/>
                </a:solidFill>
                <a:latin typeface="微软雅黑" panose="020B0503020204020204" pitchFamily="34" charset="-122"/>
                <a:ea typeface="微软雅黑" panose="020B0503020204020204" pitchFamily="34" charset="-122"/>
              </a:rPr>
              <a:t>地点：</a:t>
            </a:r>
            <a:r>
              <a:rPr lang="zh-CN" altLang="en-US" sz="1865" dirty="0">
                <a:solidFill>
                  <a:srgbClr val="FFF8E6"/>
                </a:solidFill>
                <a:latin typeface="微软雅黑" panose="020B0503020204020204" pitchFamily="34" charset="-122"/>
                <a:ea typeface="微软雅黑" panose="020B0503020204020204" pitchFamily="34" charset="-122"/>
              </a:rPr>
              <a:t>延安</a:t>
            </a:r>
            <a:endParaRPr lang="en-US" altLang="zh-CN" sz="1865" dirty="0">
              <a:solidFill>
                <a:srgbClr val="FFF8E6"/>
              </a:solidFill>
              <a:latin typeface="微软雅黑" panose="020B0503020204020204" pitchFamily="34" charset="-122"/>
              <a:ea typeface="微软雅黑" panose="020B0503020204020204" pitchFamily="34" charset="-122"/>
            </a:endParaRPr>
          </a:p>
        </p:txBody>
      </p:sp>
      <p:sp>
        <p:nvSpPr>
          <p:cNvPr id="13" name="矩形: 圆角 12"/>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9" name="矩形 8"/>
          <p:cNvSpPr/>
          <p:nvPr/>
        </p:nvSpPr>
        <p:spPr>
          <a:xfrm>
            <a:off x="1283547" y="324081"/>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抗日战争时期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1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strVal val="#ppt_h"/>
                                          </p:val>
                                        </p:tav>
                                        <p:tav tm="100000">
                                          <p:val>
                                            <p:strVal val="#ppt_h"/>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750"/>
                                        <p:tgtEl>
                                          <p:spTgt spid="12"/>
                                        </p:tgtEl>
                                      </p:cBhvr>
                                    </p:animEffect>
                                    <p:anim calcmode="lin" valueType="num">
                                      <p:cBhvr>
                                        <p:cTn id="18" dur="750" fill="hold"/>
                                        <p:tgtEl>
                                          <p:spTgt spid="12"/>
                                        </p:tgtEl>
                                        <p:attrNameLst>
                                          <p:attrName>ppt_x</p:attrName>
                                        </p:attrNameLst>
                                      </p:cBhvr>
                                      <p:tavLst>
                                        <p:tav tm="0">
                                          <p:val>
                                            <p:strVal val="#ppt_x"/>
                                          </p:val>
                                        </p:tav>
                                        <p:tav tm="100000">
                                          <p:val>
                                            <p:strVal val="#ppt_x"/>
                                          </p:val>
                                        </p:tav>
                                      </p:tavLst>
                                    </p:anim>
                                    <p:anim calcmode="lin" valueType="num">
                                      <p:cBhvr>
                                        <p:cTn id="19" dur="75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1000"/>
                                        <p:tgtEl>
                                          <p:spTgt spid="7"/>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spect="1"/>
          </p:cNvSpPr>
          <p:nvPr/>
        </p:nvSpPr>
        <p:spPr>
          <a:xfrm>
            <a:off x="5135894" y="1641925"/>
            <a:ext cx="5611741" cy="1211011"/>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a:solidFill>
                  <a:srgbClr val="FFF8E6"/>
                </a:solidFill>
                <a:latin typeface="微软雅黑" panose="020B0503020204020204" pitchFamily="34" charset="-122"/>
                <a:ea typeface="微软雅黑" panose="020B0503020204020204" pitchFamily="34" charset="-122"/>
              </a:rPr>
              <a:t>抗日战争胜利的意义</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l="35538" t="20000" r="14106"/>
          <a:stretch>
            <a:fillRect/>
          </a:stretch>
        </p:blipFill>
        <p:spPr>
          <a:xfrm>
            <a:off x="966162" y="1641925"/>
            <a:ext cx="3863657" cy="4314176"/>
          </a:xfrm>
          <a:prstGeom prst="rect">
            <a:avLst/>
          </a:prstGeom>
        </p:spPr>
      </p:pic>
      <p:sp>
        <p:nvSpPr>
          <p:cNvPr id="4" name="Rectangle 3"/>
          <p:cNvSpPr/>
          <p:nvPr/>
        </p:nvSpPr>
        <p:spPr>
          <a:xfrm>
            <a:off x="5135893" y="2875866"/>
            <a:ext cx="6432715" cy="3109441"/>
          </a:xfrm>
          <a:prstGeom prst="rect">
            <a:avLst/>
          </a:prstGeom>
        </p:spPr>
        <p:txBody>
          <a:bodyPr wrap="square">
            <a:spAutoFit/>
          </a:bodyPr>
          <a:lstStyle/>
          <a:p>
            <a:pPr algn="just">
              <a:lnSpc>
                <a:spcPct val="150000"/>
              </a:lnSpc>
            </a:pPr>
            <a:r>
              <a:rPr lang="zh-CN" altLang="en-US" sz="1865" b="1" dirty="0">
                <a:solidFill>
                  <a:srgbClr val="C00000"/>
                </a:solidFill>
                <a:latin typeface="微软雅黑" panose="020B0503020204020204" pitchFamily="34" charset="-122"/>
                <a:ea typeface="微软雅黑" panose="020B0503020204020204" pitchFamily="34" charset="-122"/>
              </a:rPr>
              <a:t>中国的抗战</a:t>
            </a:r>
            <a:r>
              <a:rPr lang="zh-CN" altLang="en-US" sz="1865" dirty="0">
                <a:solidFill>
                  <a:srgbClr val="5F0F05"/>
                </a:solidFill>
                <a:latin typeface="微软雅黑" panose="020B0503020204020204" pitchFamily="34" charset="-122"/>
                <a:ea typeface="微软雅黑" panose="020B0503020204020204" pitchFamily="34" charset="-122"/>
              </a:rPr>
              <a:t>，是中国人民一百多年来反对外敌侵略，第一次取得完全胜利的民族解放战争。</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a:lnSpc>
                <a:spcPct val="150000"/>
              </a:lnSpc>
            </a:pPr>
            <a:r>
              <a:rPr lang="zh-CN" altLang="en-US" sz="1865" b="1" dirty="0">
                <a:solidFill>
                  <a:srgbClr val="C00000"/>
                </a:solidFill>
                <a:latin typeface="微软雅黑" panose="020B0503020204020204" pitchFamily="34" charset="-122"/>
                <a:ea typeface="微软雅黑" panose="020B0503020204020204" pitchFamily="34" charset="-122"/>
              </a:rPr>
              <a:t>中国的抗战</a:t>
            </a:r>
            <a:r>
              <a:rPr lang="zh-CN" altLang="en-US" sz="1865" dirty="0">
                <a:solidFill>
                  <a:srgbClr val="5F0F05"/>
                </a:solidFill>
                <a:latin typeface="微软雅黑" panose="020B0503020204020204" pitchFamily="34" charset="-122"/>
                <a:ea typeface="微软雅黑" panose="020B0503020204020204" pitchFamily="34" charset="-122"/>
              </a:rPr>
              <a:t>，是世界反法西斯战争的一个重要组成部分。</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a:lnSpc>
                <a:spcPct val="150000"/>
              </a:lnSpc>
            </a:pPr>
            <a:r>
              <a:rPr lang="zh-CN" altLang="en-US" sz="1865" dirty="0">
                <a:solidFill>
                  <a:srgbClr val="5F0F05"/>
                </a:solidFill>
                <a:latin typeface="微软雅黑" panose="020B0503020204020204" pitchFamily="34" charset="-122"/>
                <a:ea typeface="微软雅黑" panose="020B0503020204020204" pitchFamily="34" charset="-122"/>
              </a:rPr>
              <a:t>抗日战争时期是中国共产党成熟时期，中国人民革命力量得到空前大发展，为民主革命在全国胜利奠定了基础。</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a:lnSpc>
                <a:spcPct val="150000"/>
              </a:lnSpc>
            </a:pPr>
            <a:r>
              <a:rPr lang="zh-CN" altLang="en-US" sz="1865" b="1" dirty="0">
                <a:solidFill>
                  <a:srgbClr val="C00000"/>
                </a:solidFill>
                <a:latin typeface="微软雅黑" panose="020B0503020204020204" pitchFamily="34" charset="-122"/>
                <a:ea typeface="微软雅黑" panose="020B0503020204020204" pitchFamily="34" charset="-122"/>
              </a:rPr>
              <a:t>中国的抗战</a:t>
            </a:r>
            <a:r>
              <a:rPr lang="zh-CN" altLang="en-US" sz="1865" dirty="0">
                <a:solidFill>
                  <a:srgbClr val="5F0F05"/>
                </a:solidFill>
                <a:latin typeface="微软雅黑" panose="020B0503020204020204" pitchFamily="34" charset="-122"/>
                <a:ea typeface="微软雅黑" panose="020B0503020204020204" pitchFamily="34" charset="-122"/>
              </a:rPr>
              <a:t>，促进了亚洲和世界各国人民民族解放运动的发展，为他们提供了宝贵的斗争经验。</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7" name="矩形: 圆角 6"/>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8" name="矩形 7"/>
          <p:cNvSpPr/>
          <p:nvPr/>
        </p:nvSpPr>
        <p:spPr>
          <a:xfrm>
            <a:off x="1283547" y="324081"/>
            <a:ext cx="306045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抗日战争时期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1000"/>
                                        <p:tgtEl>
                                          <p:spTgt spid="4"/>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149101" y="2903181"/>
            <a:ext cx="7802136" cy="923330"/>
          </a:xfrm>
          <a:prstGeom prst="rect">
            <a:avLst/>
          </a:prstGeom>
          <a:noFill/>
        </p:spPr>
        <p:txBody>
          <a:bodyPr wrap="none" rtlCol="0">
            <a:spAutoFit/>
          </a:bodyPr>
          <a:lstStyle/>
          <a:p>
            <a:r>
              <a:rPr lang="zh-CN" altLang="en-US" sz="5400" dirty="0">
                <a:solidFill>
                  <a:srgbClr val="C00000"/>
                </a:solidFill>
                <a:latin typeface="TypeLand 康熙字典體試用版" pitchFamily="50" charset="-120"/>
                <a:ea typeface="TypeLand 康熙字典體試用版" pitchFamily="50" charset="-120"/>
              </a:rPr>
              <a:t>党史发展脉络及学习意义</a:t>
            </a:r>
            <a:endParaRPr lang="zh-CN" altLang="en-US" sz="5400" dirty="0">
              <a:solidFill>
                <a:srgbClr val="C00000"/>
              </a:solidFill>
              <a:latin typeface="TypeLand 康熙字典體試用版" pitchFamily="50" charset="-120"/>
              <a:ea typeface="TypeLand 康熙字典體試用版" pitchFamily="50" charset="-120"/>
            </a:endParaRPr>
          </a:p>
        </p:txBody>
      </p:sp>
      <p:pic>
        <p:nvPicPr>
          <p:cNvPr id="5" name="图片 4"/>
          <p:cNvPicPr>
            <a:picLocks noChangeAspect="1"/>
          </p:cNvPicPr>
          <p:nvPr/>
        </p:nvPicPr>
        <p:blipFill>
          <a:blip r:embed="rId1" cstate="hqprint">
            <a:extLst>
              <a:ext uri="{BEBA8EAE-BF5A-486C-A8C5-ECC9F3942E4B}">
                <a14:imgProps xmlns:a14="http://schemas.microsoft.com/office/drawing/2010/main">
                  <a14:imgLayer r:embed="rId2">
                    <a14:imgEffect>
                      <a14:colorTemperature colorTemp="5800"/>
                    </a14:imgEffect>
                  </a14:imgLayer>
                </a14:imgProps>
              </a:ext>
              <a:ext uri="{28A0092B-C50C-407E-A947-70E740481C1C}">
                <a14:useLocalDpi xmlns:a14="http://schemas.microsoft.com/office/drawing/2010/main" val="0"/>
              </a:ext>
            </a:extLst>
          </a:blip>
          <a:stretch>
            <a:fillRect/>
          </a:stretch>
        </p:blipFill>
        <p:spPr>
          <a:xfrm>
            <a:off x="0" y="3600542"/>
            <a:ext cx="12192000" cy="3257458"/>
          </a:xfrm>
          <a:prstGeom prst="rect">
            <a:avLst/>
          </a:prstGeom>
        </p:spPr>
      </p:pic>
      <p:grpSp>
        <p:nvGrpSpPr>
          <p:cNvPr id="6" name="组合 5"/>
          <p:cNvGrpSpPr/>
          <p:nvPr/>
        </p:nvGrpSpPr>
        <p:grpSpPr>
          <a:xfrm>
            <a:off x="5195999" y="811651"/>
            <a:ext cx="1800000" cy="1800000"/>
            <a:chOff x="3851921" y="107991"/>
            <a:chExt cx="1792566" cy="1792567"/>
          </a:xfrm>
        </p:grpSpPr>
        <p:sp>
          <p:nvSpPr>
            <p:cNvPr id="7"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任意多边形 7"/>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rotWithShape="1">
          <a:blip r:embed="rId3" cstate="hqprint">
            <a:extLst>
              <a:ext uri="{BEBA8EAE-BF5A-486C-A8C5-ECC9F3942E4B}">
                <a14:imgProps xmlns:a14="http://schemas.microsoft.com/office/drawing/2010/main">
                  <a14:imgLayer r:embed="rId4">
                    <a14:imgEffect>
                      <a14:colorTemperature colorTemp="5355"/>
                    </a14:imgEffect>
                  </a14:imgLayer>
                </a14:imgProps>
              </a:ext>
              <a:ext uri="{28A0092B-C50C-407E-A947-70E740481C1C}">
                <a14:useLocalDpi xmlns:a14="http://schemas.microsoft.com/office/drawing/2010/main" val="0"/>
              </a:ext>
            </a:extLst>
          </a:blip>
          <a:srcRect l="88711" t="-1" r="2489" b="35"/>
          <a:stretch>
            <a:fillRect/>
          </a:stretch>
        </p:blipFill>
        <p:spPr>
          <a:xfrm rot="16200000">
            <a:off x="5698443" y="382829"/>
            <a:ext cx="799436"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sp>
        <p:nvSpPr>
          <p:cNvPr id="9" name="矩形: 圆角 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42"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53" presetClass="entr" presetSubtype="16"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6" presetClass="emph" presetSubtype="0" fill="hold" nodeType="withEffect">
                                  <p:stCondLst>
                                    <p:cond delay="1500"/>
                                  </p:stCondLst>
                                  <p:childTnLst>
                                    <p:animEffect transition="out" filter="fade">
                                      <p:cBhvr>
                                        <p:cTn id="19" dur="500" tmFilter="0, 0; .2, .5; .8, .5; 1, 0"/>
                                        <p:tgtEl>
                                          <p:spTgt spid="6"/>
                                        </p:tgtEl>
                                      </p:cBhvr>
                                    </p:animEffect>
                                    <p:animScale>
                                      <p:cBhvr>
                                        <p:cTn id="20" dur="250" autoRev="1" fill="hold"/>
                                        <p:tgtEl>
                                          <p:spTgt spid="6"/>
                                        </p:tgtEl>
                                      </p:cBhvr>
                                      <p:by x="105000" y="105000"/>
                                    </p:animScale>
                                  </p:childTnLst>
                                </p:cTn>
                              </p:par>
                              <p:par>
                                <p:cTn id="21" presetID="23" presetClass="entr" presetSubtype="528" fill="hold" grpId="0" nodeType="withEffect">
                                  <p:stCondLst>
                                    <p:cond delay="1500"/>
                                  </p:stCondLst>
                                  <p:iterate type="lt">
                                    <p:tmPct val="5000"/>
                                  </p:iterate>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fltVal val="0"/>
                                          </p:val>
                                        </p:tav>
                                        <p:tav tm="100000">
                                          <p:val>
                                            <p:strVal val="#ppt_w"/>
                                          </p:val>
                                        </p:tav>
                                      </p:tavLst>
                                    </p:anim>
                                    <p:anim calcmode="lin" valueType="num">
                                      <p:cBhvr>
                                        <p:cTn id="24" dur="1000" fill="hold"/>
                                        <p:tgtEl>
                                          <p:spTgt spid="13"/>
                                        </p:tgtEl>
                                        <p:attrNameLst>
                                          <p:attrName>ppt_h</p:attrName>
                                        </p:attrNameLst>
                                      </p:cBhvr>
                                      <p:tavLst>
                                        <p:tav tm="0">
                                          <p:val>
                                            <p:fltVal val="0"/>
                                          </p:val>
                                        </p:tav>
                                        <p:tav tm="100000">
                                          <p:val>
                                            <p:strVal val="#ppt_h"/>
                                          </p:val>
                                        </p:tav>
                                      </p:tavLst>
                                    </p:anim>
                                    <p:anim calcmode="lin" valueType="num">
                                      <p:cBhvr>
                                        <p:cTn id="25" dur="1000" fill="hold"/>
                                        <p:tgtEl>
                                          <p:spTgt spid="13"/>
                                        </p:tgtEl>
                                        <p:attrNameLst>
                                          <p:attrName>ppt_x</p:attrName>
                                        </p:attrNameLst>
                                      </p:cBhvr>
                                      <p:tavLst>
                                        <p:tav tm="0">
                                          <p:val>
                                            <p:fltVal val="0.5"/>
                                          </p:val>
                                        </p:tav>
                                        <p:tav tm="100000">
                                          <p:val>
                                            <p:strVal val="#ppt_x"/>
                                          </p:val>
                                        </p:tav>
                                      </p:tavLst>
                                    </p:anim>
                                    <p:anim calcmode="lin" valueType="num">
                                      <p:cBhvr>
                                        <p:cTn id="26" dur="1000" fill="hold"/>
                                        <p:tgtEl>
                                          <p:spTgt spid="13"/>
                                        </p:tgtEl>
                                        <p:attrNameLst>
                                          <p:attrName>ppt_y</p:attrName>
                                        </p:attrNameLst>
                                      </p:cBhvr>
                                      <p:tavLst>
                                        <p:tav tm="0">
                                          <p:val>
                                            <p:fltVal val="0.5"/>
                                          </p:val>
                                        </p:tav>
                                        <p:tav tm="100000">
                                          <p:val>
                                            <p:strVal val="#ppt_y"/>
                                          </p:val>
                                        </p:tav>
                                      </p:tavLst>
                                    </p:anim>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2035" y="312484"/>
            <a:ext cx="4019049"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全国解放战争时期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3" name="矩形 2"/>
          <p:cNvSpPr/>
          <p:nvPr/>
        </p:nvSpPr>
        <p:spPr>
          <a:xfrm>
            <a:off x="4740626" y="2380804"/>
            <a:ext cx="6839327" cy="954300"/>
          </a:xfrm>
          <a:prstGeom prst="rect">
            <a:avLst/>
          </a:prstGeom>
        </p:spPr>
        <p:txBody>
          <a:bodyPr wrap="square">
            <a:spAutoFit/>
          </a:bodyPr>
          <a:lstStyle/>
          <a:p>
            <a:pPr algn="just"/>
            <a:r>
              <a:rPr lang="zh-CN" altLang="en-US" sz="1865" dirty="0">
                <a:solidFill>
                  <a:srgbClr val="5F0F05"/>
                </a:solidFill>
                <a:latin typeface="微软雅黑" panose="020B0503020204020204" pitchFamily="34" charset="-122"/>
                <a:ea typeface="微软雅黑" panose="020B0503020204020204" pitchFamily="34" charset="-122"/>
              </a:rPr>
              <a:t>第三次国内革命战争时期是中国民主革命最后取得全国胜利，毛泽东思想进一步取得全面发展的时期。这个时期中国共产党的历史，可以分为四个阶段：</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l="8304" r="8336"/>
          <a:stretch>
            <a:fillRect/>
          </a:stretch>
        </p:blipFill>
        <p:spPr>
          <a:xfrm>
            <a:off x="732189" y="1741065"/>
            <a:ext cx="3710449" cy="3667043"/>
          </a:xfrm>
          <a:prstGeom prst="rect">
            <a:avLst/>
          </a:prstGeom>
        </p:spPr>
      </p:pic>
      <p:sp>
        <p:nvSpPr>
          <p:cNvPr id="10" name="Rectangle 2"/>
          <p:cNvSpPr/>
          <p:nvPr/>
        </p:nvSpPr>
        <p:spPr>
          <a:xfrm>
            <a:off x="4740128" y="1592181"/>
            <a:ext cx="4049355" cy="854044"/>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pPr lvl="0">
              <a:defRPr/>
            </a:pPr>
            <a:r>
              <a:rPr lang="zh-CN" altLang="en-US" sz="3735" b="1" dirty="0">
                <a:solidFill>
                  <a:srgbClr val="C00000"/>
                </a:solidFill>
                <a:latin typeface="微软雅黑" panose="020B0503020204020204" pitchFamily="34" charset="-122"/>
                <a:ea typeface="微软雅黑" panose="020B0503020204020204" pitchFamily="34" charset="-122"/>
              </a:rPr>
              <a:t>解放战争</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a:spLocks noChangeAspect="1"/>
          </p:cNvSpPr>
          <p:nvPr/>
        </p:nvSpPr>
        <p:spPr>
          <a:xfrm>
            <a:off x="732189" y="5544580"/>
            <a:ext cx="3710449" cy="42788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a:solidFill>
                  <a:srgbClr val="FFF8E6"/>
                </a:solidFill>
                <a:latin typeface="微软雅黑" panose="020B0503020204020204" pitchFamily="34" charset="-122"/>
                <a:ea typeface="微软雅黑" panose="020B0503020204020204" pitchFamily="34" charset="-122"/>
              </a:rPr>
              <a:t>重庆谈判</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2" name="矩形 11"/>
          <p:cNvSpPr/>
          <p:nvPr/>
        </p:nvSpPr>
        <p:spPr>
          <a:xfrm>
            <a:off x="4740626" y="3509768"/>
            <a:ext cx="3755641" cy="52800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65">
                <a:solidFill>
                  <a:srgbClr val="FFF8E6"/>
                </a:solidFill>
                <a:latin typeface="微软雅黑" panose="020B0503020204020204" pitchFamily="34" charset="-122"/>
                <a:ea typeface="微软雅黑" panose="020B0503020204020204" pitchFamily="34" charset="-122"/>
              </a:rPr>
              <a:t>一是为争取国内和平民主阶段；</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13" name="矩形 12"/>
          <p:cNvSpPr/>
          <p:nvPr/>
        </p:nvSpPr>
        <p:spPr>
          <a:xfrm>
            <a:off x="4740626" y="4154665"/>
            <a:ext cx="3371599" cy="52800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65" dirty="0">
                <a:solidFill>
                  <a:srgbClr val="FFF8E6"/>
                </a:solidFill>
                <a:latin typeface="微软雅黑" panose="020B0503020204020204" pitchFamily="34" charset="-122"/>
                <a:ea typeface="微软雅黑" panose="020B0503020204020204" pitchFamily="34" charset="-122"/>
              </a:rPr>
              <a:t>二是人民解放战争防御阶段；</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14" name="矩形 13"/>
          <p:cNvSpPr/>
          <p:nvPr/>
        </p:nvSpPr>
        <p:spPr>
          <a:xfrm>
            <a:off x="4740624" y="4799563"/>
            <a:ext cx="6839328" cy="52800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65" dirty="0">
                <a:solidFill>
                  <a:srgbClr val="FFF8E6"/>
                </a:solidFill>
                <a:latin typeface="微软雅黑" panose="020B0503020204020204" pitchFamily="34" charset="-122"/>
                <a:ea typeface="微软雅黑" panose="020B0503020204020204" pitchFamily="34" charset="-122"/>
              </a:rPr>
              <a:t>三是从1947年6月</a:t>
            </a:r>
            <a:r>
              <a:rPr lang="en-US" altLang="zh-CN" sz="1865" dirty="0">
                <a:solidFill>
                  <a:srgbClr val="FFF8E6"/>
                </a:solidFill>
                <a:latin typeface="微软雅黑" panose="020B0503020204020204" pitchFamily="34" charset="-122"/>
                <a:ea typeface="微软雅黑" panose="020B0503020204020204" pitchFamily="34" charset="-122"/>
              </a:rPr>
              <a:t>~</a:t>
            </a:r>
            <a:r>
              <a:rPr lang="zh-CN" altLang="en-US" sz="1865" dirty="0">
                <a:solidFill>
                  <a:srgbClr val="FFF8E6"/>
                </a:solidFill>
                <a:latin typeface="微软雅黑" panose="020B0503020204020204" pitchFamily="34" charset="-122"/>
                <a:ea typeface="微软雅黑" panose="020B0503020204020204" pitchFamily="34" charset="-122"/>
              </a:rPr>
              <a:t>1948年8月，解放战争转入战略进攻阶段；</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15" name="矩形 14"/>
          <p:cNvSpPr/>
          <p:nvPr/>
        </p:nvSpPr>
        <p:spPr>
          <a:xfrm>
            <a:off x="4740624" y="5444460"/>
            <a:ext cx="5867877" cy="52800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65" dirty="0">
                <a:solidFill>
                  <a:srgbClr val="FFF8E6"/>
                </a:solidFill>
                <a:latin typeface="微软雅黑" panose="020B0503020204020204" pitchFamily="34" charset="-122"/>
                <a:ea typeface="微软雅黑" panose="020B0503020204020204" pitchFamily="34" charset="-122"/>
              </a:rPr>
              <a:t>四是战略决战的伟大胜利，中国人民共和国的成立。</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16" name="矩形: 圆角 15"/>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1000"/>
                                        <p:tgtEl>
                                          <p:spTgt spid="12"/>
                                        </p:tgtEl>
                                      </p:cBhvr>
                                    </p:animEffect>
                                  </p:childTnLst>
                                </p:cTn>
                              </p:par>
                              <p:par>
                                <p:cTn id="26" presetID="22" presetClass="entr" presetSubtype="8" fill="hold" grpId="0" nodeType="withEffect">
                                  <p:stCondLst>
                                    <p:cond delay="15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1000"/>
                                        <p:tgtEl>
                                          <p:spTgt spid="13"/>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1000"/>
                                        <p:tgtEl>
                                          <p:spTgt spid="14"/>
                                        </p:tgtEl>
                                      </p:cBhvr>
                                    </p:animEffect>
                                  </p:childTnLst>
                                </p:cTn>
                              </p:par>
                              <p:par>
                                <p:cTn id="32" presetID="22" presetClass="entr" presetSubtype="8" fill="hold" grpId="0" nodeType="withEffect">
                                  <p:stCondLst>
                                    <p:cond delay="45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1000"/>
                                        <p:tgtEl>
                                          <p:spTgt spid="15"/>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animBg="1"/>
      <p:bldP spid="12" grpId="0" animBg="1"/>
      <p:bldP spid="13" grpId="0" animBg="1"/>
      <p:bldP spid="14"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1045" y="5594424"/>
            <a:ext cx="10729913" cy="830997"/>
          </a:xfrm>
          <a:prstGeom prst="rect">
            <a:avLst/>
          </a:prstGeom>
        </p:spPr>
        <p:txBody>
          <a:bodyPr wrap="square">
            <a:spAutoFit/>
          </a:bodyPr>
          <a:lstStyle/>
          <a:p>
            <a:pPr algn="just"/>
            <a:r>
              <a:rPr lang="en-US" altLang="zh-CN" sz="1600" dirty="0">
                <a:solidFill>
                  <a:srgbClr val="5F0F05"/>
                </a:solidFill>
                <a:latin typeface="微软雅黑" panose="020B0503020204020204" pitchFamily="34" charset="-122"/>
                <a:ea typeface="微软雅黑" panose="020B0503020204020204" pitchFamily="34" charset="-122"/>
              </a:rPr>
              <a:t>1947</a:t>
            </a:r>
            <a:r>
              <a:rPr lang="zh-CN" altLang="en-US" sz="1600" dirty="0">
                <a:solidFill>
                  <a:srgbClr val="5F0F05"/>
                </a:solidFill>
                <a:latin typeface="微软雅黑" panose="020B0503020204020204" pitchFamily="34" charset="-122"/>
                <a:ea typeface="微软雅黑" panose="020B0503020204020204" pitchFamily="34" charset="-122"/>
              </a:rPr>
              <a:t>年</a:t>
            </a:r>
            <a:r>
              <a:rPr lang="en-US" altLang="zh-CN" sz="1600" dirty="0">
                <a:solidFill>
                  <a:srgbClr val="5F0F05"/>
                </a:solidFill>
                <a:latin typeface="微软雅黑" panose="020B0503020204020204" pitchFamily="34" charset="-122"/>
                <a:ea typeface="微软雅黑" panose="020B0503020204020204" pitchFamily="34" charset="-122"/>
              </a:rPr>
              <a:t>6</a:t>
            </a:r>
            <a:r>
              <a:rPr lang="zh-CN" altLang="en-US" sz="1600" dirty="0">
                <a:solidFill>
                  <a:srgbClr val="5F0F05"/>
                </a:solidFill>
                <a:latin typeface="微软雅黑" panose="020B0503020204020204" pitchFamily="34" charset="-122"/>
                <a:ea typeface="微软雅黑" panose="020B0503020204020204" pitchFamily="34" charset="-122"/>
              </a:rPr>
              <a:t>月底，刘邓大军千里跃进大别山，陈谢兵团挺进豫陕鄂边区，陈粟华东解放军进攻豫皖苏地区。三军成品字阵势，驰骋中原。</a:t>
            </a:r>
            <a:r>
              <a:rPr lang="zh-CN" altLang="en-US" sz="1600" b="1" dirty="0">
                <a:solidFill>
                  <a:srgbClr val="C00000"/>
                </a:solidFill>
                <a:latin typeface="微软雅黑" panose="020B0503020204020204" pitchFamily="34" charset="-122"/>
                <a:ea typeface="微软雅黑" panose="020B0503020204020204" pitchFamily="34" charset="-122"/>
              </a:rPr>
              <a:t>人民解放战争进入反攻阶段</a:t>
            </a:r>
            <a:r>
              <a:rPr lang="zh-CN" altLang="en-US" sz="1600" dirty="0">
                <a:solidFill>
                  <a:srgbClr val="5F0F05"/>
                </a:solidFill>
                <a:latin typeface="微软雅黑" panose="020B0503020204020204" pitchFamily="34" charset="-122"/>
                <a:ea typeface="微软雅黑" panose="020B0503020204020204" pitchFamily="34" charset="-122"/>
              </a:rPr>
              <a:t>。同时，</a:t>
            </a:r>
            <a:r>
              <a:rPr lang="zh-CN" altLang="en-US" sz="1600" b="1" dirty="0">
                <a:solidFill>
                  <a:srgbClr val="C00000"/>
                </a:solidFill>
                <a:latin typeface="微软雅黑" panose="020B0503020204020204" pitchFamily="34" charset="-122"/>
                <a:ea typeface="微软雅黑" panose="020B0503020204020204" pitchFamily="34" charset="-122"/>
              </a:rPr>
              <a:t>中国共产党制定通过了</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中国土地法大纲</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dirty="0">
                <a:solidFill>
                  <a:srgbClr val="5F0F05"/>
                </a:solidFill>
                <a:latin typeface="微软雅黑" panose="020B0503020204020204" pitchFamily="34" charset="-122"/>
                <a:ea typeface="微软雅黑" panose="020B0503020204020204" pitchFamily="34" charset="-122"/>
              </a:rPr>
              <a:t>，它旗帜鲜明地规定废除封建性及半封建性剥削的土地制度，实现耕者有其田。一年后，解放区近</a:t>
            </a:r>
            <a:r>
              <a:rPr lang="en-US" altLang="zh-CN" sz="1600" dirty="0">
                <a:solidFill>
                  <a:srgbClr val="5F0F05"/>
                </a:solidFill>
                <a:latin typeface="微软雅黑" panose="020B0503020204020204" pitchFamily="34" charset="-122"/>
                <a:ea typeface="微软雅黑" panose="020B0503020204020204" pitchFamily="34" charset="-122"/>
              </a:rPr>
              <a:t>9000</a:t>
            </a:r>
            <a:r>
              <a:rPr lang="zh-CN" altLang="en-US" sz="1600" dirty="0">
                <a:solidFill>
                  <a:srgbClr val="5F0F05"/>
                </a:solidFill>
                <a:latin typeface="微软雅黑" panose="020B0503020204020204" pitchFamily="34" charset="-122"/>
                <a:ea typeface="微软雅黑" panose="020B0503020204020204" pitchFamily="34" charset="-122"/>
              </a:rPr>
              <a:t>万农民分得了土地。 </a:t>
            </a:r>
            <a:endParaRPr lang="zh-CN" altLang="en-US" sz="1600" dirty="0">
              <a:solidFill>
                <a:srgbClr val="5F0F05"/>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731044" y="2462163"/>
            <a:ext cx="3408000" cy="2467863"/>
          </a:xfrm>
          <a:prstGeom prst="rect">
            <a:avLst/>
          </a:prstGeom>
        </p:spPr>
      </p:pic>
      <p:pic>
        <p:nvPicPr>
          <p:cNvPr id="6" name="图片 5"/>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036203" y="2462163"/>
            <a:ext cx="3408000" cy="2467863"/>
          </a:xfrm>
          <a:prstGeom prst="rect">
            <a:avLst/>
          </a:prstGeom>
        </p:spPr>
      </p:pic>
      <p:pic>
        <p:nvPicPr>
          <p:cNvPr id="7" name="图片 6"/>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4383623" y="2462163"/>
            <a:ext cx="3408000" cy="2467863"/>
          </a:xfrm>
          <a:prstGeom prst="rect">
            <a:avLst/>
          </a:prstGeom>
        </p:spPr>
      </p:pic>
      <p:sp>
        <p:nvSpPr>
          <p:cNvPr id="17" name="矩形 16"/>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3735" b="1">
                <a:solidFill>
                  <a:srgbClr val="FFF8E6"/>
                </a:solidFill>
                <a:latin typeface="微软雅黑" panose="020B0503020204020204" pitchFamily="34" charset="-122"/>
                <a:ea typeface="微软雅黑" panose="020B0503020204020204" pitchFamily="34" charset="-122"/>
              </a:rPr>
              <a:t>三大战役和土地制度改革</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8" name="矩形 17"/>
          <p:cNvSpPr>
            <a:spLocks noChangeAspect="1"/>
          </p:cNvSpPr>
          <p:nvPr/>
        </p:nvSpPr>
        <p:spPr>
          <a:xfrm>
            <a:off x="731044" y="5037431"/>
            <a:ext cx="7060579" cy="46434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865" b="1" dirty="0">
                <a:solidFill>
                  <a:srgbClr val="FFF8E6"/>
                </a:solidFill>
                <a:latin typeface="微软雅黑" panose="020B0503020204020204" pitchFamily="34" charset="-122"/>
                <a:ea typeface="微软雅黑" panose="020B0503020204020204" pitchFamily="34" charset="-122"/>
              </a:rPr>
              <a:t>三大战役</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9" name="矩形 18"/>
          <p:cNvSpPr>
            <a:spLocks noChangeAspect="1"/>
          </p:cNvSpPr>
          <p:nvPr/>
        </p:nvSpPr>
        <p:spPr>
          <a:xfrm>
            <a:off x="8036204" y="5037431"/>
            <a:ext cx="3424753" cy="464348"/>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FFF8E6"/>
                </a:solidFill>
                <a:latin typeface="微软雅黑" panose="020B0503020204020204" pitchFamily="34" charset="-122"/>
                <a:ea typeface="微软雅黑" panose="020B0503020204020204" pitchFamily="34" charset="-122"/>
              </a:rPr>
              <a:t>中国土地法大纲</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20" name="矩形: 圆角 1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1" name="矩形 10"/>
          <p:cNvSpPr/>
          <p:nvPr/>
        </p:nvSpPr>
        <p:spPr>
          <a:xfrm>
            <a:off x="1282035" y="312484"/>
            <a:ext cx="4019049"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全国解放战争时期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 calcmode="lin" valueType="num">
                                      <p:cBhvr>
                                        <p:cTn id="15" dur="750" fill="hold"/>
                                        <p:tgtEl>
                                          <p:spTgt spid="5"/>
                                        </p:tgtEl>
                                        <p:attrNameLst>
                                          <p:attrName>ppt_x</p:attrName>
                                        </p:attrNameLst>
                                      </p:cBhvr>
                                      <p:tavLst>
                                        <p:tav tm="0">
                                          <p:val>
                                            <p:fltVal val="0.5"/>
                                          </p:val>
                                        </p:tav>
                                        <p:tav tm="100000">
                                          <p:val>
                                            <p:strVal val="#ppt_x"/>
                                          </p:val>
                                        </p:tav>
                                      </p:tavLst>
                                    </p:anim>
                                    <p:anim calcmode="lin" valueType="num">
                                      <p:cBhvr>
                                        <p:cTn id="16" dur="750" fill="hold"/>
                                        <p:tgtEl>
                                          <p:spTgt spid="5"/>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100"/>
                                  </p:stCondLst>
                                  <p:childTnLst>
                                    <p:set>
                                      <p:cBhvr>
                                        <p:cTn id="18" dur="1" fill="hold">
                                          <p:stCondLst>
                                            <p:cond delay="0"/>
                                          </p:stCondLst>
                                        </p:cTn>
                                        <p:tgtEl>
                                          <p:spTgt spid="7"/>
                                        </p:tgtEl>
                                        <p:attrNameLst>
                                          <p:attrName>style.visibility</p:attrName>
                                        </p:attrNameLst>
                                      </p:cBhvr>
                                      <p:to>
                                        <p:strVal val="visible"/>
                                      </p:to>
                                    </p:set>
                                    <p:anim calcmode="lin" valueType="num">
                                      <p:cBhvr>
                                        <p:cTn id="19" dur="750" fill="hold"/>
                                        <p:tgtEl>
                                          <p:spTgt spid="7"/>
                                        </p:tgtEl>
                                        <p:attrNameLst>
                                          <p:attrName>ppt_w</p:attrName>
                                        </p:attrNameLst>
                                      </p:cBhvr>
                                      <p:tavLst>
                                        <p:tav tm="0">
                                          <p:val>
                                            <p:fltVal val="0"/>
                                          </p:val>
                                        </p:tav>
                                        <p:tav tm="100000">
                                          <p:val>
                                            <p:strVal val="#ppt_w"/>
                                          </p:val>
                                        </p:tav>
                                      </p:tavLst>
                                    </p:anim>
                                    <p:anim calcmode="lin" valueType="num">
                                      <p:cBhvr>
                                        <p:cTn id="20" dur="750" fill="hold"/>
                                        <p:tgtEl>
                                          <p:spTgt spid="7"/>
                                        </p:tgtEl>
                                        <p:attrNameLst>
                                          <p:attrName>ppt_h</p:attrName>
                                        </p:attrNameLst>
                                      </p:cBhvr>
                                      <p:tavLst>
                                        <p:tav tm="0">
                                          <p:val>
                                            <p:fltVal val="0"/>
                                          </p:val>
                                        </p:tav>
                                        <p:tav tm="100000">
                                          <p:val>
                                            <p:strVal val="#ppt_h"/>
                                          </p:val>
                                        </p:tav>
                                      </p:tavLst>
                                    </p:anim>
                                    <p:anim calcmode="lin" valueType="num">
                                      <p:cBhvr>
                                        <p:cTn id="21" dur="750" fill="hold"/>
                                        <p:tgtEl>
                                          <p:spTgt spid="7"/>
                                        </p:tgtEl>
                                        <p:attrNameLst>
                                          <p:attrName>ppt_x</p:attrName>
                                        </p:attrNameLst>
                                      </p:cBhvr>
                                      <p:tavLst>
                                        <p:tav tm="0">
                                          <p:val>
                                            <p:fltVal val="0.5"/>
                                          </p:val>
                                        </p:tav>
                                        <p:tav tm="100000">
                                          <p:val>
                                            <p:strVal val="#ppt_x"/>
                                          </p:val>
                                        </p:tav>
                                      </p:tavLst>
                                    </p:anim>
                                    <p:anim calcmode="lin" valueType="num">
                                      <p:cBhvr>
                                        <p:cTn id="22" dur="750" fill="hold"/>
                                        <p:tgtEl>
                                          <p:spTgt spid="7"/>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750" fill="hold"/>
                                        <p:tgtEl>
                                          <p:spTgt spid="6"/>
                                        </p:tgtEl>
                                        <p:attrNameLst>
                                          <p:attrName>ppt_w</p:attrName>
                                        </p:attrNameLst>
                                      </p:cBhvr>
                                      <p:tavLst>
                                        <p:tav tm="0">
                                          <p:val>
                                            <p:fltVal val="0"/>
                                          </p:val>
                                        </p:tav>
                                        <p:tav tm="100000">
                                          <p:val>
                                            <p:strVal val="#ppt_w"/>
                                          </p:val>
                                        </p:tav>
                                      </p:tavLst>
                                    </p:anim>
                                    <p:anim calcmode="lin" valueType="num">
                                      <p:cBhvr>
                                        <p:cTn id="26" dur="750" fill="hold"/>
                                        <p:tgtEl>
                                          <p:spTgt spid="6"/>
                                        </p:tgtEl>
                                        <p:attrNameLst>
                                          <p:attrName>ppt_h</p:attrName>
                                        </p:attrNameLst>
                                      </p:cBhvr>
                                      <p:tavLst>
                                        <p:tav tm="0">
                                          <p:val>
                                            <p:fltVal val="0"/>
                                          </p:val>
                                        </p:tav>
                                        <p:tav tm="100000">
                                          <p:val>
                                            <p:strVal val="#ppt_h"/>
                                          </p:val>
                                        </p:tav>
                                      </p:tavLst>
                                    </p:anim>
                                    <p:anim calcmode="lin" valueType="num">
                                      <p:cBhvr>
                                        <p:cTn id="27" dur="750" fill="hold"/>
                                        <p:tgtEl>
                                          <p:spTgt spid="6"/>
                                        </p:tgtEl>
                                        <p:attrNameLst>
                                          <p:attrName>ppt_x</p:attrName>
                                        </p:attrNameLst>
                                      </p:cBhvr>
                                      <p:tavLst>
                                        <p:tav tm="0">
                                          <p:val>
                                            <p:fltVal val="0.5"/>
                                          </p:val>
                                        </p:tav>
                                        <p:tav tm="100000">
                                          <p:val>
                                            <p:strVal val="#ppt_x"/>
                                          </p:val>
                                        </p:tav>
                                      </p:tavLst>
                                    </p:anim>
                                    <p:anim calcmode="lin" valueType="num">
                                      <p:cBhvr>
                                        <p:cTn id="28" dur="750" fill="hold"/>
                                        <p:tgtEl>
                                          <p:spTgt spid="6"/>
                                        </p:tgtEl>
                                        <p:attrNameLst>
                                          <p:attrName>ppt_y</p:attrName>
                                        </p:attrNameLst>
                                      </p:cBhvr>
                                      <p:tavLst>
                                        <p:tav tm="0">
                                          <p:val>
                                            <p:fltVal val="0.5"/>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750"/>
                                        <p:tgtEl>
                                          <p:spTgt spid="1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750"/>
                                        <p:tgtEl>
                                          <p:spTgt spid="19"/>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750"/>
                                        <p:tgtEl>
                                          <p:spTgt spid="4"/>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18" grpId="0" animBg="1"/>
      <p:bldP spid="19"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912" y="2660915"/>
            <a:ext cx="7368525" cy="3540200"/>
          </a:xfrm>
          <a:prstGeom prst="rect">
            <a:avLst/>
          </a:prstGeom>
        </p:spPr>
        <p:txBody>
          <a:bodyPr wrap="square">
            <a:spAutoFit/>
          </a:bodyPr>
          <a:lstStyle/>
          <a:p>
            <a:pPr algn="just" eaLnBrk="1"/>
            <a:r>
              <a:rPr lang="zh-CN" altLang="en-US" sz="1865" b="1" dirty="0">
                <a:solidFill>
                  <a:srgbClr val="C00000"/>
                </a:solidFill>
                <a:latin typeface="+mj-ea"/>
                <a:ea typeface="+mj-ea"/>
              </a:rPr>
              <a:t>出席代表：</a:t>
            </a:r>
            <a:r>
              <a:rPr lang="zh-CN" altLang="en-US" sz="1865" dirty="0">
                <a:solidFill>
                  <a:srgbClr val="5F0F05"/>
                </a:solidFill>
                <a:latin typeface="+mj-ea"/>
                <a:ea typeface="+mj-ea"/>
              </a:rPr>
              <a:t>出席这次全会的有中央委员</a:t>
            </a:r>
            <a:r>
              <a:rPr lang="en-US" altLang="zh-CN" sz="1865" dirty="0">
                <a:solidFill>
                  <a:srgbClr val="5F0F05"/>
                </a:solidFill>
                <a:latin typeface="+mj-ea"/>
                <a:ea typeface="+mj-ea"/>
              </a:rPr>
              <a:t>34</a:t>
            </a:r>
            <a:r>
              <a:rPr lang="zh-CN" altLang="en-US" sz="1865" dirty="0">
                <a:solidFill>
                  <a:srgbClr val="5F0F05"/>
                </a:solidFill>
                <a:latin typeface="+mj-ea"/>
                <a:ea typeface="+mj-ea"/>
              </a:rPr>
              <a:t>人，候补中央委员</a:t>
            </a:r>
            <a:r>
              <a:rPr lang="en-US" altLang="zh-CN" sz="1865" dirty="0">
                <a:solidFill>
                  <a:srgbClr val="5F0F05"/>
                </a:solidFill>
                <a:latin typeface="+mj-ea"/>
                <a:ea typeface="+mj-ea"/>
              </a:rPr>
              <a:t>19</a:t>
            </a:r>
            <a:r>
              <a:rPr lang="zh-CN" altLang="en-US" sz="1865" dirty="0">
                <a:solidFill>
                  <a:srgbClr val="5F0F05"/>
                </a:solidFill>
                <a:latin typeface="+mj-ea"/>
                <a:ea typeface="+mj-ea"/>
              </a:rPr>
              <a:t>人；列席会议的</a:t>
            </a:r>
            <a:r>
              <a:rPr lang="en-US" altLang="zh-CN" sz="1865" dirty="0">
                <a:solidFill>
                  <a:srgbClr val="5F0F05"/>
                </a:solidFill>
                <a:latin typeface="+mj-ea"/>
                <a:ea typeface="+mj-ea"/>
              </a:rPr>
              <a:t>11</a:t>
            </a:r>
            <a:r>
              <a:rPr lang="zh-CN" altLang="en-US" sz="1865" dirty="0">
                <a:solidFill>
                  <a:srgbClr val="5F0F05"/>
                </a:solidFill>
                <a:latin typeface="+mj-ea"/>
                <a:ea typeface="+mj-ea"/>
              </a:rPr>
              <a:t>人，由毛泽东、刘少奇、周恩来、朱德、任弼时组成的主席团主持了此次会议。</a:t>
            </a:r>
            <a:endParaRPr lang="zh-CN" altLang="en-US" sz="1865" dirty="0">
              <a:solidFill>
                <a:srgbClr val="5F0F05"/>
              </a:solidFill>
              <a:latin typeface="+mj-ea"/>
              <a:ea typeface="+mj-ea"/>
            </a:endParaRPr>
          </a:p>
          <a:p>
            <a:pPr algn="just" eaLnBrk="1"/>
            <a:r>
              <a:rPr lang="zh-CN" altLang="en-US" sz="1865" b="1" dirty="0">
                <a:solidFill>
                  <a:srgbClr val="C00000"/>
                </a:solidFill>
                <a:latin typeface="+mj-ea"/>
                <a:ea typeface="+mj-ea"/>
              </a:rPr>
              <a:t>主要内容：</a:t>
            </a:r>
            <a:r>
              <a:rPr lang="zh-CN" altLang="en-US" sz="1865" dirty="0">
                <a:solidFill>
                  <a:srgbClr val="5F0F05"/>
                </a:solidFill>
                <a:latin typeface="+mj-ea"/>
                <a:ea typeface="+mj-ea"/>
              </a:rPr>
              <a:t>毛泽东在会上作出了重要报告，指出了促进革命迅速取得全国胜利的各项方针；提出了全国胜利的局面下党的工作重心必须由乡村转移到城市，以恢复和发展生产为工作的中心。此次会议还强调了要</a:t>
            </a:r>
            <a:r>
              <a:rPr lang="zh-CN" altLang="en-US" sz="1865" b="1" dirty="0">
                <a:solidFill>
                  <a:srgbClr val="C00000"/>
                </a:solidFill>
                <a:latin typeface="+mj-ea"/>
                <a:ea typeface="+mj-ea"/>
              </a:rPr>
              <a:t>加强党的思想建设</a:t>
            </a:r>
            <a:r>
              <a:rPr lang="zh-CN" altLang="en-US" sz="1865" dirty="0">
                <a:solidFill>
                  <a:srgbClr val="5F0F05"/>
                </a:solidFill>
                <a:latin typeface="+mj-ea"/>
                <a:ea typeface="+mj-ea"/>
              </a:rPr>
              <a:t>，防止资产阶级思想侵蚀党的队伍，有预见性地提出了防止“糖衣炮弹”进攻的重大问题，并进一步提出了</a:t>
            </a:r>
            <a:r>
              <a:rPr lang="zh-CN" altLang="en-US" sz="1865" b="1" dirty="0">
                <a:solidFill>
                  <a:srgbClr val="C00000"/>
                </a:solidFill>
                <a:latin typeface="+mj-ea"/>
                <a:ea typeface="+mj-ea"/>
              </a:rPr>
              <a:t>“两个务必”</a:t>
            </a:r>
            <a:r>
              <a:rPr lang="zh-CN" altLang="en-US" sz="1865" dirty="0">
                <a:solidFill>
                  <a:srgbClr val="5F0F05"/>
                </a:solidFill>
                <a:latin typeface="+mj-ea"/>
                <a:ea typeface="+mj-ea"/>
              </a:rPr>
              <a:t>的重要思想。（务必使同志们继续保持谦虚、谨慎、不骄、不燥的作风，务必使同志们继续保持艰苦奋斗的作风。）</a:t>
            </a:r>
            <a:endParaRPr lang="zh-CN" altLang="en-US" sz="1865" dirty="0">
              <a:solidFill>
                <a:srgbClr val="5F0F05"/>
              </a:solidFill>
              <a:latin typeface="+mj-ea"/>
              <a:ea typeface="+mj-ea"/>
            </a:endParaRPr>
          </a:p>
          <a:p>
            <a:pPr algn="just" eaLnBrk="1"/>
            <a:r>
              <a:rPr lang="zh-CN" altLang="en-US" sz="1865" b="1" dirty="0">
                <a:solidFill>
                  <a:srgbClr val="C00000"/>
                </a:solidFill>
                <a:latin typeface="+mj-ea"/>
                <a:ea typeface="+mj-ea"/>
              </a:rPr>
              <a:t>历史意义：</a:t>
            </a:r>
            <a:r>
              <a:rPr lang="zh-CN" altLang="en-US" sz="1865" dirty="0">
                <a:solidFill>
                  <a:srgbClr val="5F0F05"/>
                </a:solidFill>
                <a:latin typeface="+mj-ea"/>
                <a:ea typeface="+mj-ea"/>
              </a:rPr>
              <a:t>这次会议为迅速取得民主革命在全国的胜利，以及</a:t>
            </a:r>
            <a:r>
              <a:rPr lang="zh-CN" altLang="en-US" sz="1865" b="1" dirty="0">
                <a:solidFill>
                  <a:srgbClr val="C00000"/>
                </a:solidFill>
                <a:latin typeface="+mj-ea"/>
                <a:ea typeface="+mj-ea"/>
              </a:rPr>
              <a:t>民主革命向社会主义革命转移</a:t>
            </a:r>
            <a:r>
              <a:rPr lang="zh-CN" altLang="en-US" sz="1865" dirty="0">
                <a:solidFill>
                  <a:srgbClr val="5F0F05"/>
                </a:solidFill>
                <a:latin typeface="+mj-ea"/>
                <a:ea typeface="+mj-ea"/>
              </a:rPr>
              <a:t>做了充分的准备，具有重大历史意义。</a:t>
            </a:r>
            <a:endParaRPr lang="zh-CN" altLang="en-US" sz="1865" dirty="0">
              <a:solidFill>
                <a:srgbClr val="5F0F05"/>
              </a:solidFill>
              <a:latin typeface="+mj-ea"/>
              <a:ea typeface="+mj-ea"/>
            </a:endParaRPr>
          </a:p>
        </p:txBody>
      </p:sp>
      <p:pic>
        <p:nvPicPr>
          <p:cNvPr id="4" name="图片 3"/>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8400256" y="1892830"/>
            <a:ext cx="3114128" cy="1881452"/>
          </a:xfrm>
          <a:prstGeom prst="rect">
            <a:avLst/>
          </a:prstGeom>
          <a:solidFill>
            <a:srgbClr val="FFFFFF">
              <a:shade val="85000"/>
            </a:srgbClr>
          </a:solidFill>
          <a:ln w="88900" cap="sq">
            <a:solidFill>
              <a:srgbClr val="FFF2CD"/>
            </a:solidFill>
            <a:miter lim="800000"/>
            <a:headEnd/>
            <a:tailEnd/>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5" name="图片 4"/>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0256" y="4349671"/>
            <a:ext cx="3114128" cy="1881452"/>
          </a:xfrm>
          <a:prstGeom prst="rect">
            <a:avLst/>
          </a:prstGeom>
          <a:solidFill>
            <a:srgbClr val="FFFFFF">
              <a:shade val="85000"/>
            </a:srgbClr>
          </a:solidFill>
          <a:ln w="88900" cap="sq">
            <a:solidFill>
              <a:srgbClr val="FFF2CD"/>
            </a:solidFill>
            <a:miter lim="800000"/>
            <a:headEnd/>
            <a:tailEnd/>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6" name="Rectangle 2"/>
          <p:cNvSpPr/>
          <p:nvPr/>
        </p:nvSpPr>
        <p:spPr>
          <a:xfrm>
            <a:off x="701912" y="1700808"/>
            <a:ext cx="7368525" cy="770139"/>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r>
              <a:rPr lang="zh-CN" altLang="en-US" sz="3735" b="1" dirty="0">
                <a:solidFill>
                  <a:srgbClr val="C00000"/>
                </a:solidFill>
                <a:latin typeface="微软雅黑" panose="020B0503020204020204" pitchFamily="34" charset="-122"/>
                <a:ea typeface="微软雅黑" panose="020B0503020204020204" pitchFamily="34" charset="-122"/>
              </a:rPr>
              <a:t>西柏坡</a:t>
            </a:r>
            <a:r>
              <a:rPr lang="en-US" altLang="zh-CN" sz="3735" b="1" dirty="0">
                <a:solidFill>
                  <a:srgbClr val="C00000"/>
                </a:solidFill>
                <a:latin typeface="微软雅黑" panose="020B0503020204020204" pitchFamily="34" charset="-122"/>
                <a:ea typeface="微软雅黑" panose="020B0503020204020204" pitchFamily="34" charset="-122"/>
              </a:rPr>
              <a:t>—</a:t>
            </a:r>
            <a:r>
              <a:rPr lang="zh-CN" altLang="en-US" sz="3735" b="1" dirty="0">
                <a:solidFill>
                  <a:srgbClr val="C00000"/>
                </a:solidFill>
                <a:latin typeface="微软雅黑" panose="020B0503020204020204" pitchFamily="34" charset="-122"/>
                <a:ea typeface="微软雅黑" panose="020B0503020204020204" pitchFamily="34" charset="-122"/>
              </a:rPr>
              <a:t>中共七届二中全会</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7" name="矩形: 圆角 6"/>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8" name="矩形 7"/>
          <p:cNvSpPr/>
          <p:nvPr/>
        </p:nvSpPr>
        <p:spPr>
          <a:xfrm>
            <a:off x="1282035" y="312484"/>
            <a:ext cx="4019049"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全国解放战争时期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fill="hold" nodeType="withEffect">
                                  <p:stCondLst>
                                    <p:cond delay="0"/>
                                  </p:stCondLst>
                                  <p:childTnLst>
                                    <p:animMotion origin="layout" path="M 3.33333E-6 3.7037E-6 L -0.08039 0.40061 " pathEditMode="relative" rAng="0" ptsTypes="AA">
                                      <p:cBhvr>
                                        <p:cTn id="9" dur="1000" spd="-100000" fill="hold"/>
                                        <p:tgtEl>
                                          <p:spTgt spid="5"/>
                                        </p:tgtEl>
                                        <p:attrNameLst>
                                          <p:attrName>ppt_x</p:attrName>
                                          <p:attrName>ppt_y</p:attrName>
                                        </p:attrNameLst>
                                      </p:cBhvr>
                                      <p:rCtr x="-4028" y="20031"/>
                                    </p:animMotion>
                                  </p:childTnLst>
                                </p:cTn>
                              </p:par>
                              <p:par>
                                <p:cTn id="10" presetID="10" presetClass="entr" presetSubtype="0"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fill="hold" nodeType="withEffect">
                                  <p:stCondLst>
                                    <p:cond delay="500"/>
                                  </p:stCondLst>
                                  <p:childTnLst>
                                    <p:animMotion origin="layout" path="M -3.95833E-6 -1.48148E-6 L 0.11927 0.49398 " pathEditMode="relative" rAng="0" ptsTypes="AA">
                                      <p:cBhvr>
                                        <p:cTn id="14" dur="1000" spd="-100000" fill="hold"/>
                                        <p:tgtEl>
                                          <p:spTgt spid="4"/>
                                        </p:tgtEl>
                                        <p:attrNameLst>
                                          <p:attrName>ppt_x</p:attrName>
                                          <p:attrName>ppt_y</p:attrName>
                                        </p:attrNameLst>
                                      </p:cBhvr>
                                      <p:rCtr x="5964" y="24699"/>
                                    </p:animMotion>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1000"/>
                                        <p:tgtEl>
                                          <p:spTgt spid="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a:spLocks noChangeAspect="1"/>
          </p:cNvSpPr>
          <p:nvPr/>
        </p:nvSpPr>
        <p:spPr>
          <a:xfrm>
            <a:off x="4630523" y="5275021"/>
            <a:ext cx="6734100" cy="922207"/>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sz="1865" b="1">
                <a:solidFill>
                  <a:srgbClr val="FFF2CD"/>
                </a:solidFill>
              </a:rPr>
              <a:t>从此，中国历史开辟了一个新的时代。中国人民站起来了，成了国家的主人，中国的历史进入了一个新纪元。 </a:t>
            </a:r>
            <a:endParaRPr lang="zh-CN" altLang="en-US" sz="1865" b="1" dirty="0">
              <a:solidFill>
                <a:srgbClr val="FFF2CD"/>
              </a:solidFill>
            </a:endParaRPr>
          </a:p>
        </p:txBody>
      </p:sp>
      <p:pic>
        <p:nvPicPr>
          <p:cNvPr id="2" name="图片 1"/>
          <p:cNvPicPr>
            <a:picLocks noChangeAspect="1"/>
          </p:cNvPicPr>
          <p:nvPr/>
        </p:nvPicPr>
        <p:blipFill rotWithShape="1">
          <a:blip r:embed="rId1" cstate="print">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a:stretch>
            <a:fillRect/>
          </a:stretch>
        </p:blipFill>
        <p:spPr>
          <a:xfrm>
            <a:off x="599937" y="4085894"/>
            <a:ext cx="3764180" cy="2111333"/>
          </a:xfrm>
          <a:prstGeom prst="rect">
            <a:avLst/>
          </a:prstGeom>
        </p:spPr>
      </p:pic>
      <p:pic>
        <p:nvPicPr>
          <p:cNvPr id="8" name="Picture 3"/>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b="2621"/>
          <a:stretch>
            <a:fillRect/>
          </a:stretch>
        </p:blipFill>
        <p:spPr bwMode="auto">
          <a:xfrm>
            <a:off x="599937" y="1712919"/>
            <a:ext cx="3764180" cy="2100952"/>
          </a:xfrm>
          <a:prstGeom prst="rect">
            <a:avLst/>
          </a:prstGeom>
        </p:spPr>
      </p:pic>
      <p:sp>
        <p:nvSpPr>
          <p:cNvPr id="9" name="TextBox 14"/>
          <p:cNvSpPr txBox="1"/>
          <p:nvPr/>
        </p:nvSpPr>
        <p:spPr>
          <a:xfrm>
            <a:off x="4630523" y="2918237"/>
            <a:ext cx="6734100" cy="224676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ts val="2400"/>
              </a:lnSpc>
            </a:pPr>
            <a:r>
              <a:rPr lang="zh-CN" altLang="en-US" sz="1865" dirty="0">
                <a:solidFill>
                  <a:srgbClr val="5F0F05"/>
                </a:solidFill>
              </a:rPr>
              <a:t>会议通过了</a:t>
            </a:r>
            <a:r>
              <a:rPr lang="en-US" altLang="zh-CN" sz="1865" b="1" dirty="0">
                <a:solidFill>
                  <a:srgbClr val="C00000"/>
                </a:solidFill>
              </a:rPr>
              <a:t>《</a:t>
            </a:r>
            <a:r>
              <a:rPr lang="zh-CN" altLang="en-US" sz="1865" b="1" dirty="0">
                <a:solidFill>
                  <a:srgbClr val="C00000"/>
                </a:solidFill>
              </a:rPr>
              <a:t>中国人民政治协商会议共同纲领</a:t>
            </a:r>
            <a:r>
              <a:rPr lang="en-US" altLang="zh-CN" sz="1865" b="1" dirty="0">
                <a:solidFill>
                  <a:srgbClr val="C00000"/>
                </a:solidFill>
              </a:rPr>
              <a:t>》</a:t>
            </a:r>
            <a:r>
              <a:rPr lang="zh-CN" altLang="en-US" sz="1865" dirty="0">
                <a:solidFill>
                  <a:srgbClr val="5F0F05"/>
                </a:solidFill>
              </a:rPr>
              <a:t>、</a:t>
            </a:r>
            <a:r>
              <a:rPr lang="en-US" altLang="zh-CN" sz="1865" b="1" dirty="0">
                <a:solidFill>
                  <a:srgbClr val="C00000"/>
                </a:solidFill>
              </a:rPr>
              <a:t>《</a:t>
            </a:r>
            <a:r>
              <a:rPr lang="zh-CN" altLang="en-US" sz="1865" b="1" dirty="0">
                <a:solidFill>
                  <a:srgbClr val="C00000"/>
                </a:solidFill>
              </a:rPr>
              <a:t>中华人民共和国中央人民政府组织法</a:t>
            </a:r>
            <a:r>
              <a:rPr lang="en-US" altLang="zh-CN" sz="1865" b="1" dirty="0">
                <a:solidFill>
                  <a:srgbClr val="C00000"/>
                </a:solidFill>
              </a:rPr>
              <a:t>》</a:t>
            </a:r>
            <a:r>
              <a:rPr lang="zh-CN" altLang="en-US" sz="1865" dirty="0">
                <a:solidFill>
                  <a:srgbClr val="5F0F05"/>
                </a:solidFill>
              </a:rPr>
              <a:t>和</a:t>
            </a:r>
            <a:r>
              <a:rPr lang="en-US" altLang="zh-CN" sz="1865" b="1" dirty="0">
                <a:solidFill>
                  <a:srgbClr val="C00000"/>
                </a:solidFill>
              </a:rPr>
              <a:t>《</a:t>
            </a:r>
            <a:r>
              <a:rPr lang="zh-CN" altLang="en-US" sz="1865" b="1" dirty="0">
                <a:solidFill>
                  <a:srgbClr val="C00000"/>
                </a:solidFill>
              </a:rPr>
              <a:t>中国人民政治协商会议组织法</a:t>
            </a:r>
            <a:r>
              <a:rPr lang="en-US" altLang="zh-CN" sz="1865" b="1" dirty="0">
                <a:solidFill>
                  <a:srgbClr val="C00000"/>
                </a:solidFill>
              </a:rPr>
              <a:t>》</a:t>
            </a:r>
            <a:r>
              <a:rPr lang="zh-CN" altLang="en-US" sz="1865" dirty="0">
                <a:solidFill>
                  <a:srgbClr val="5F0F05"/>
                </a:solidFill>
              </a:rPr>
              <a:t>。选举产生</a:t>
            </a:r>
            <a:r>
              <a:rPr lang="zh-CN" altLang="en-US" sz="1865" b="1" dirty="0">
                <a:solidFill>
                  <a:srgbClr val="C00000"/>
                </a:solidFill>
              </a:rPr>
              <a:t>毛泽东</a:t>
            </a:r>
            <a:r>
              <a:rPr lang="zh-CN" altLang="en-US" sz="1865" dirty="0">
                <a:solidFill>
                  <a:srgbClr val="5F0F05"/>
                </a:solidFill>
              </a:rPr>
              <a:t>为中央人民政府主席，朱德、刘少奇、宋庆龄、李济源、张澜、高岗为副主席，以及由五十六人组成的中央人民政府委员会；十月一日，中央人民政府委员会任命</a:t>
            </a:r>
            <a:r>
              <a:rPr lang="zh-CN" altLang="en-US" sz="1865" b="1" dirty="0">
                <a:solidFill>
                  <a:srgbClr val="C00000"/>
                </a:solidFill>
              </a:rPr>
              <a:t>周恩来</a:t>
            </a:r>
            <a:r>
              <a:rPr lang="zh-CN" altLang="en-US" sz="1865" dirty="0">
                <a:solidFill>
                  <a:srgbClr val="5F0F05"/>
                </a:solidFill>
              </a:rPr>
              <a:t>为中央人民政府政务院总理兼外交部长；同日，首都北京隆重举行开国大典，</a:t>
            </a:r>
            <a:r>
              <a:rPr lang="zh-CN" altLang="en-US" sz="1865" b="1" dirty="0">
                <a:solidFill>
                  <a:srgbClr val="C00000"/>
                </a:solidFill>
              </a:rPr>
              <a:t>毛泽东宣告中华人民共和国的成立</a:t>
            </a:r>
            <a:r>
              <a:rPr lang="zh-CN" altLang="en-US" sz="1865" dirty="0">
                <a:solidFill>
                  <a:srgbClr val="5F0F05"/>
                </a:solidFill>
              </a:rPr>
              <a:t>。 </a:t>
            </a:r>
            <a:endParaRPr lang="zh-CN" altLang="en-US" sz="1865" dirty="0">
              <a:solidFill>
                <a:srgbClr val="5F0F05"/>
              </a:solidFill>
            </a:endParaRPr>
          </a:p>
        </p:txBody>
      </p:sp>
      <p:sp>
        <p:nvSpPr>
          <p:cNvPr id="18" name="矩形 17"/>
          <p:cNvSpPr/>
          <p:nvPr/>
        </p:nvSpPr>
        <p:spPr>
          <a:xfrm>
            <a:off x="4630523" y="1646093"/>
            <a:ext cx="6734100" cy="1241237"/>
          </a:xfrm>
          <a:prstGeom prst="rect">
            <a:avLst/>
          </a:prstGeom>
        </p:spPr>
        <p:txBody>
          <a:bodyPr wrap="square">
            <a:spAutoFit/>
          </a:bodyPr>
          <a:lstStyle/>
          <a:p>
            <a:r>
              <a:rPr lang="zh-CN" altLang="en-US" sz="3735" b="1" dirty="0">
                <a:solidFill>
                  <a:srgbClr val="C00000"/>
                </a:solidFill>
              </a:rPr>
              <a:t>中国人民政治协商会议第一届全体会议与新中国的成立</a:t>
            </a:r>
            <a:endParaRPr lang="zh-CN" altLang="en-US" sz="3735" b="1" dirty="0">
              <a:solidFill>
                <a:srgbClr val="C00000"/>
              </a:solidFill>
            </a:endParaRPr>
          </a:p>
        </p:txBody>
      </p:sp>
      <p:sp>
        <p:nvSpPr>
          <p:cNvPr id="20" name="矩形: 圆角 1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0" name="矩形 9"/>
          <p:cNvSpPr/>
          <p:nvPr/>
        </p:nvSpPr>
        <p:spPr>
          <a:xfrm>
            <a:off x="1282035" y="312484"/>
            <a:ext cx="4019049"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全国解放战争时期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500"/>
                                        <p:tgtEl>
                                          <p:spTgt spid="9"/>
                                        </p:tgtEl>
                                        <p:attrNameLst>
                                          <p:attrName>ppt_y</p:attrName>
                                        </p:attrNameLst>
                                      </p:cBhvr>
                                      <p:tavLst>
                                        <p:tav tm="0">
                                          <p:val>
                                            <p:strVal val="#ppt_y+#ppt_h*1.125000"/>
                                          </p:val>
                                        </p:tav>
                                        <p:tav tm="100000">
                                          <p:val>
                                            <p:strVal val="#ppt_y"/>
                                          </p:val>
                                        </p:tav>
                                      </p:tavLst>
                                    </p:anim>
                                    <p:animEffect transition="in" filter="wipe(up)">
                                      <p:cBhvr>
                                        <p:cTn id="23" dur="1500"/>
                                        <p:tgtEl>
                                          <p:spTgt spid="9"/>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1000"/>
                                        <p:tgtEl>
                                          <p:spTgt spid="19"/>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p:bldP spid="18" grpId="0"/>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194931" y="2903181"/>
            <a:ext cx="7802136" cy="923330"/>
          </a:xfrm>
          <a:prstGeom prst="rect">
            <a:avLst/>
          </a:prstGeom>
          <a:noFill/>
        </p:spPr>
        <p:txBody>
          <a:bodyPr wrap="none" rtlCol="0">
            <a:spAutoFit/>
          </a:bodyPr>
          <a:lstStyle/>
          <a:p>
            <a:r>
              <a:rPr lang="zh-CN" altLang="en-US" sz="5400" dirty="0">
                <a:solidFill>
                  <a:srgbClr val="C00000"/>
                </a:solidFill>
                <a:latin typeface="TypeLand 康熙字典體試用版" pitchFamily="50" charset="-120"/>
                <a:ea typeface="TypeLand 康熙字典體試用版" pitchFamily="50" charset="-120"/>
              </a:rPr>
              <a:t>社会主义革命和建设时期</a:t>
            </a:r>
            <a:endParaRPr lang="zh-CN" altLang="en-US" sz="5400" dirty="0">
              <a:solidFill>
                <a:srgbClr val="C00000"/>
              </a:solidFill>
              <a:latin typeface="TypeLand 康熙字典體試用版" pitchFamily="50" charset="-120"/>
              <a:ea typeface="TypeLand 康熙字典體試用版" pitchFamily="50" charset="-120"/>
            </a:endParaRPr>
          </a:p>
        </p:txBody>
      </p:sp>
      <p:pic>
        <p:nvPicPr>
          <p:cNvPr id="5" name="图片 4"/>
          <p:cNvPicPr>
            <a:picLocks noChangeAspect="1"/>
          </p:cNvPicPr>
          <p:nvPr/>
        </p:nvPicPr>
        <p:blipFill>
          <a:blip r:embed="rId1" cstate="hqprint">
            <a:extLst>
              <a:ext uri="{BEBA8EAE-BF5A-486C-A8C5-ECC9F3942E4B}">
                <a14:imgProps xmlns:a14="http://schemas.microsoft.com/office/drawing/2010/main">
                  <a14:imgLayer r:embed="rId2">
                    <a14:imgEffect>
                      <a14:colorTemperature colorTemp="5800"/>
                    </a14:imgEffect>
                  </a14:imgLayer>
                </a14:imgProps>
              </a:ext>
              <a:ext uri="{28A0092B-C50C-407E-A947-70E740481C1C}">
                <a14:useLocalDpi xmlns:a14="http://schemas.microsoft.com/office/drawing/2010/main" val="0"/>
              </a:ext>
            </a:extLst>
          </a:blip>
          <a:stretch>
            <a:fillRect/>
          </a:stretch>
        </p:blipFill>
        <p:spPr>
          <a:xfrm>
            <a:off x="0" y="3600542"/>
            <a:ext cx="12192000" cy="3257458"/>
          </a:xfrm>
          <a:prstGeom prst="rect">
            <a:avLst/>
          </a:prstGeom>
        </p:spPr>
      </p:pic>
      <p:grpSp>
        <p:nvGrpSpPr>
          <p:cNvPr id="6" name="组合 5"/>
          <p:cNvGrpSpPr/>
          <p:nvPr/>
        </p:nvGrpSpPr>
        <p:grpSpPr>
          <a:xfrm>
            <a:off x="5195999" y="811651"/>
            <a:ext cx="1800000" cy="1800000"/>
            <a:chOff x="3851921" y="107991"/>
            <a:chExt cx="1792566" cy="1792567"/>
          </a:xfrm>
        </p:grpSpPr>
        <p:sp>
          <p:nvSpPr>
            <p:cNvPr id="7"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任意多边形 7"/>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rotWithShape="1">
          <a:blip r:embed="rId3" cstate="hqprint">
            <a:extLst>
              <a:ext uri="{BEBA8EAE-BF5A-486C-A8C5-ECC9F3942E4B}">
                <a14:imgProps xmlns:a14="http://schemas.microsoft.com/office/drawing/2010/main">
                  <a14:imgLayer r:embed="rId4">
                    <a14:imgEffect>
                      <a14:colorTemperature colorTemp="5355"/>
                    </a14:imgEffect>
                  </a14:imgLayer>
                </a14:imgProps>
              </a:ext>
              <a:ext uri="{28A0092B-C50C-407E-A947-70E740481C1C}">
                <a14:useLocalDpi xmlns:a14="http://schemas.microsoft.com/office/drawing/2010/main" val="0"/>
              </a:ext>
            </a:extLst>
          </a:blip>
          <a:srcRect l="88711" t="-1" r="2489" b="35"/>
          <a:stretch>
            <a:fillRect/>
          </a:stretch>
        </p:blipFill>
        <p:spPr>
          <a:xfrm rot="16200000">
            <a:off x="5698443" y="382829"/>
            <a:ext cx="799436"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sp>
        <p:nvSpPr>
          <p:cNvPr id="9" name="矩形: 圆角 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42"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53" presetClass="entr" presetSubtype="16"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6" presetClass="emph" presetSubtype="0" fill="hold" nodeType="withEffect">
                                  <p:stCondLst>
                                    <p:cond delay="1500"/>
                                  </p:stCondLst>
                                  <p:childTnLst>
                                    <p:animEffect transition="out" filter="fade">
                                      <p:cBhvr>
                                        <p:cTn id="19" dur="500" tmFilter="0, 0; .2, .5; .8, .5; 1, 0"/>
                                        <p:tgtEl>
                                          <p:spTgt spid="6"/>
                                        </p:tgtEl>
                                      </p:cBhvr>
                                    </p:animEffect>
                                    <p:animScale>
                                      <p:cBhvr>
                                        <p:cTn id="20" dur="250" autoRev="1" fill="hold"/>
                                        <p:tgtEl>
                                          <p:spTgt spid="6"/>
                                        </p:tgtEl>
                                      </p:cBhvr>
                                      <p:by x="105000" y="105000"/>
                                    </p:animScale>
                                  </p:childTnLst>
                                </p:cTn>
                              </p:par>
                              <p:par>
                                <p:cTn id="21" presetID="23" presetClass="entr" presetSubtype="528" fill="hold" grpId="0" nodeType="withEffect">
                                  <p:stCondLst>
                                    <p:cond delay="1500"/>
                                  </p:stCondLst>
                                  <p:iterate type="lt">
                                    <p:tmPct val="5000"/>
                                  </p:iterate>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fltVal val="0"/>
                                          </p:val>
                                        </p:tav>
                                        <p:tav tm="100000">
                                          <p:val>
                                            <p:strVal val="#ppt_w"/>
                                          </p:val>
                                        </p:tav>
                                      </p:tavLst>
                                    </p:anim>
                                    <p:anim calcmode="lin" valueType="num">
                                      <p:cBhvr>
                                        <p:cTn id="24" dur="1000" fill="hold"/>
                                        <p:tgtEl>
                                          <p:spTgt spid="13"/>
                                        </p:tgtEl>
                                        <p:attrNameLst>
                                          <p:attrName>ppt_h</p:attrName>
                                        </p:attrNameLst>
                                      </p:cBhvr>
                                      <p:tavLst>
                                        <p:tav tm="0">
                                          <p:val>
                                            <p:fltVal val="0"/>
                                          </p:val>
                                        </p:tav>
                                        <p:tav tm="100000">
                                          <p:val>
                                            <p:strVal val="#ppt_h"/>
                                          </p:val>
                                        </p:tav>
                                      </p:tavLst>
                                    </p:anim>
                                    <p:anim calcmode="lin" valueType="num">
                                      <p:cBhvr>
                                        <p:cTn id="25" dur="1000" fill="hold"/>
                                        <p:tgtEl>
                                          <p:spTgt spid="13"/>
                                        </p:tgtEl>
                                        <p:attrNameLst>
                                          <p:attrName>ppt_x</p:attrName>
                                        </p:attrNameLst>
                                      </p:cBhvr>
                                      <p:tavLst>
                                        <p:tav tm="0">
                                          <p:val>
                                            <p:fltVal val="0.5"/>
                                          </p:val>
                                        </p:tav>
                                        <p:tav tm="100000">
                                          <p:val>
                                            <p:strVal val="#ppt_x"/>
                                          </p:val>
                                        </p:tav>
                                      </p:tavLst>
                                    </p:anim>
                                    <p:anim calcmode="lin" valueType="num">
                                      <p:cBhvr>
                                        <p:cTn id="26" dur="1000" fill="hold"/>
                                        <p:tgtEl>
                                          <p:spTgt spid="13"/>
                                        </p:tgtEl>
                                        <p:attrNameLst>
                                          <p:attrName>ppt_y</p:attrName>
                                        </p:attrNameLst>
                                      </p:cBhvr>
                                      <p:tavLst>
                                        <p:tav tm="0">
                                          <p:val>
                                            <p:fltVal val="0.5"/>
                                          </p:val>
                                        </p:tav>
                                        <p:tav tm="100000">
                                          <p:val>
                                            <p:strVal val="#ppt_y"/>
                                          </p:val>
                                        </p:tav>
                                      </p:tavLst>
                                    </p:anim>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a:solidFill>
                  <a:srgbClr val="FFF2CD"/>
                </a:solidFill>
                <a:latin typeface="微软雅黑" panose="020B0503020204020204" pitchFamily="34" charset="-122"/>
                <a:ea typeface="微软雅黑" panose="020B0503020204020204" pitchFamily="34" charset="-122"/>
              </a:rPr>
              <a:t>社会主义制度的建立</a:t>
            </a:r>
            <a:endParaRPr lang="zh-CN" altLang="en-US" sz="3735" b="1" dirty="0">
              <a:solidFill>
                <a:srgbClr val="FFF2CD"/>
              </a:solidFill>
              <a:latin typeface="微软雅黑" panose="020B0503020204020204" pitchFamily="34" charset="-122"/>
              <a:ea typeface="微软雅黑" panose="020B0503020204020204" pitchFamily="34" charset="-122"/>
            </a:endParaRPr>
          </a:p>
        </p:txBody>
      </p:sp>
      <p:sp>
        <p:nvSpPr>
          <p:cNvPr id="2" name="矩形 1"/>
          <p:cNvSpPr/>
          <p:nvPr/>
        </p:nvSpPr>
        <p:spPr>
          <a:xfrm>
            <a:off x="1292921" y="266237"/>
            <a:ext cx="4019049"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社会主义改造时期</a:t>
            </a:r>
            <a:endParaRPr lang="zh-CN" altLang="en-US" sz="3600" dirty="0">
              <a:solidFill>
                <a:srgbClr val="C00000"/>
              </a:solidFill>
              <a:latin typeface="TypeLand 康熙字典體試用版" pitchFamily="50" charset="-120"/>
              <a:ea typeface="TypeLand 康熙字典體試用版" pitchFamily="50" charset="-120"/>
            </a:endParaRPr>
          </a:p>
        </p:txBody>
      </p:sp>
      <p:pic>
        <p:nvPicPr>
          <p:cNvPr id="3" name="Picture 5" descr="013"/>
          <p:cNvPicPr>
            <a:picLocks noChangeAspect="1"/>
          </p:cNvPicPr>
          <p:nvPr/>
        </p:nvPicPr>
        <p:blipFill rotWithShape="1">
          <a:blip r:embed="rId1" cstate="print">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t="340" b="8390"/>
          <a:stretch>
            <a:fillRect/>
          </a:stretch>
        </p:blipFill>
        <p:spPr>
          <a:xfrm>
            <a:off x="731045" y="2540070"/>
            <a:ext cx="3042103" cy="3892679"/>
          </a:xfrm>
          <a:prstGeom prst="rect">
            <a:avLst/>
          </a:prstGeom>
          <a:ln>
            <a:noFill/>
          </a:ln>
        </p:spPr>
      </p:pic>
      <p:pic>
        <p:nvPicPr>
          <p:cNvPr id="4" name="Picture 6" descr="033"/>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r="1280"/>
          <a:stretch>
            <a:fillRect/>
          </a:stretch>
        </p:blipFill>
        <p:spPr>
          <a:xfrm>
            <a:off x="8525245" y="4658326"/>
            <a:ext cx="2928000" cy="1774423"/>
          </a:xfrm>
          <a:prstGeom prst="rect">
            <a:avLst/>
          </a:prstGeom>
        </p:spPr>
      </p:pic>
      <p:sp>
        <p:nvSpPr>
          <p:cNvPr id="5" name="Rectangle 3"/>
          <p:cNvSpPr/>
          <p:nvPr/>
        </p:nvSpPr>
        <p:spPr>
          <a:xfrm>
            <a:off x="3976466" y="2540072"/>
            <a:ext cx="7476781" cy="1816266"/>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新中国成立后的头几年里，党的主要任务是</a:t>
            </a:r>
            <a:r>
              <a:rPr lang="zh-CN" altLang="en-US" sz="1865" b="1" dirty="0">
                <a:solidFill>
                  <a:srgbClr val="C00000"/>
                </a:solidFill>
                <a:latin typeface="微软雅黑" panose="020B0503020204020204" pitchFamily="34" charset="-122"/>
                <a:ea typeface="微软雅黑" panose="020B0503020204020204" pitchFamily="34" charset="-122"/>
              </a:rPr>
              <a:t>肃清国民党残余军队和土匪和反革命势力</a:t>
            </a:r>
            <a:r>
              <a:rPr lang="zh-CN" altLang="en-US" sz="1865" dirty="0">
                <a:solidFill>
                  <a:srgbClr val="5F0F05"/>
                </a:solidFill>
                <a:latin typeface="微软雅黑" panose="020B0503020204020204" pitchFamily="34" charset="-122"/>
                <a:ea typeface="微软雅黑" panose="020B0503020204020204" pitchFamily="34" charset="-122"/>
              </a:rPr>
              <a:t>，</a:t>
            </a:r>
            <a:r>
              <a:rPr lang="zh-CN" altLang="en-US" sz="1865" b="1" dirty="0">
                <a:solidFill>
                  <a:srgbClr val="C00000"/>
                </a:solidFill>
                <a:latin typeface="微软雅黑" panose="020B0503020204020204" pitchFamily="34" charset="-122"/>
                <a:ea typeface="微软雅黑" panose="020B0503020204020204" pitchFamily="34" charset="-122"/>
              </a:rPr>
              <a:t>和平解放西藏</a:t>
            </a:r>
            <a:r>
              <a:rPr lang="zh-CN" altLang="en-US" sz="1865" dirty="0">
                <a:solidFill>
                  <a:srgbClr val="5F0F05"/>
                </a:solidFill>
                <a:latin typeface="微软雅黑" panose="020B0503020204020204" pitchFamily="34" charset="-122"/>
                <a:ea typeface="微软雅黑" panose="020B0503020204020204" pitchFamily="34" charset="-122"/>
              </a:rPr>
              <a:t>、</a:t>
            </a:r>
            <a:r>
              <a:rPr lang="zh-CN" altLang="en-US" sz="1865" b="1" dirty="0">
                <a:solidFill>
                  <a:srgbClr val="C00000"/>
                </a:solidFill>
                <a:latin typeface="微软雅黑" panose="020B0503020204020204" pitchFamily="34" charset="-122"/>
                <a:ea typeface="微软雅黑" panose="020B0503020204020204" pitchFamily="34" charset="-122"/>
              </a:rPr>
              <a:t>抗美援朝保家卫国</a:t>
            </a:r>
            <a:r>
              <a:rPr lang="zh-CN" altLang="en-US" sz="1865" dirty="0">
                <a:solidFill>
                  <a:srgbClr val="5F0F05"/>
                </a:solidFill>
                <a:latin typeface="微软雅黑" panose="020B0503020204020204" pitchFamily="34" charset="-122"/>
                <a:ea typeface="微软雅黑" panose="020B0503020204020204" pitchFamily="34" charset="-122"/>
              </a:rPr>
              <a:t>、</a:t>
            </a:r>
            <a:r>
              <a:rPr lang="zh-CN" altLang="en-US" sz="1865" b="1" dirty="0">
                <a:solidFill>
                  <a:srgbClr val="C00000"/>
                </a:solidFill>
                <a:latin typeface="微软雅黑" panose="020B0503020204020204" pitchFamily="34" charset="-122"/>
                <a:ea typeface="微软雅黑" panose="020B0503020204020204" pitchFamily="34" charset="-122"/>
              </a:rPr>
              <a:t>土地改革</a:t>
            </a:r>
            <a:r>
              <a:rPr lang="zh-CN" altLang="en-US" sz="1865" dirty="0">
                <a:solidFill>
                  <a:srgbClr val="5F0F05"/>
                </a:solidFill>
                <a:latin typeface="微软雅黑" panose="020B0503020204020204" pitchFamily="34" charset="-122"/>
                <a:ea typeface="微软雅黑" panose="020B0503020204020204" pitchFamily="34" charset="-122"/>
              </a:rPr>
              <a:t>、</a:t>
            </a:r>
            <a:r>
              <a:rPr lang="zh-CN" altLang="en-US" sz="1865" b="1" dirty="0">
                <a:solidFill>
                  <a:srgbClr val="C00000"/>
                </a:solidFill>
                <a:latin typeface="微软雅黑" panose="020B0503020204020204" pitchFamily="34" charset="-122"/>
                <a:ea typeface="微软雅黑" panose="020B0503020204020204" pitchFamily="34" charset="-122"/>
              </a:rPr>
              <a:t>三反五反</a:t>
            </a:r>
            <a:r>
              <a:rPr lang="zh-CN" altLang="en-US" sz="1865" dirty="0">
                <a:solidFill>
                  <a:srgbClr val="5F0F05"/>
                </a:solidFill>
                <a:latin typeface="微软雅黑" panose="020B0503020204020204" pitchFamily="34" charset="-122"/>
                <a:ea typeface="微软雅黑" panose="020B0503020204020204" pitchFamily="34" charset="-122"/>
              </a:rPr>
              <a:t>，稳定物价</a:t>
            </a:r>
            <a:r>
              <a:rPr lang="zh-CN" altLang="en-US" sz="1865" b="1" dirty="0">
                <a:solidFill>
                  <a:srgbClr val="C00000"/>
                </a:solidFill>
                <a:latin typeface="微软雅黑" panose="020B0503020204020204" pitchFamily="34" charset="-122"/>
                <a:ea typeface="微软雅黑" panose="020B0503020204020204" pitchFamily="34" charset="-122"/>
              </a:rPr>
              <a:t>统一财经</a:t>
            </a:r>
            <a:r>
              <a:rPr lang="zh-CN" altLang="en-US" sz="1865" dirty="0">
                <a:solidFill>
                  <a:srgbClr val="5F0F05"/>
                </a:solidFill>
                <a:latin typeface="微软雅黑" panose="020B0503020204020204" pitchFamily="34" charset="-122"/>
                <a:ea typeface="微软雅黑" panose="020B0503020204020204" pitchFamily="34" charset="-122"/>
              </a:rPr>
              <a:t>。</a:t>
            </a:r>
            <a:endParaRPr lang="en-US" altLang="zh-CN" sz="1865" dirty="0">
              <a:solidFill>
                <a:srgbClr val="5F0F05"/>
              </a:solidFill>
              <a:latin typeface="微软雅黑" panose="020B0503020204020204" pitchFamily="34" charset="-122"/>
              <a:ea typeface="微软雅黑" panose="020B0503020204020204" pitchFamily="34" charset="-122"/>
            </a:endParaRPr>
          </a:p>
          <a:p>
            <a:pPr algn="just" eaLnBrk="1"/>
            <a:r>
              <a:rPr lang="en-US" altLang="zh-CN" sz="1865" dirty="0">
                <a:solidFill>
                  <a:srgbClr val="5F0F05"/>
                </a:solidFill>
                <a:latin typeface="微软雅黑" panose="020B0503020204020204" pitchFamily="34" charset="-122"/>
                <a:ea typeface="微软雅黑" panose="020B0503020204020204" pitchFamily="34" charset="-122"/>
              </a:rPr>
              <a:t>1953</a:t>
            </a:r>
            <a:r>
              <a:rPr lang="zh-CN" altLang="en-US" sz="1865" dirty="0">
                <a:solidFill>
                  <a:srgbClr val="5F0F05"/>
                </a:solidFill>
                <a:latin typeface="微软雅黑" panose="020B0503020204020204" pitchFamily="34" charset="-122"/>
                <a:ea typeface="微软雅黑" panose="020B0503020204020204" pitchFamily="34" charset="-122"/>
              </a:rPr>
              <a:t>年党中央提出过渡时期总路线和总任务，要在一个相当长的时期内，逐步实现国家的社会主义工业化，逐步实现国家对农业、工业和资本主义工商业的社会主义改造。 </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6" name="Picture 4" descr="11168178260001_2"/>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4709196" y="4658326"/>
            <a:ext cx="2880000" cy="1774423"/>
          </a:xfrm>
          <a:prstGeom prst="rect">
            <a:avLst/>
          </a:prstGeom>
        </p:spPr>
      </p:pic>
      <p:sp>
        <p:nvSpPr>
          <p:cNvPr id="12" name="矩形 11"/>
          <p:cNvSpPr>
            <a:spLocks noChangeAspect="1"/>
          </p:cNvSpPr>
          <p:nvPr/>
        </p:nvSpPr>
        <p:spPr>
          <a:xfrm>
            <a:off x="3976466" y="4658326"/>
            <a:ext cx="650455" cy="177442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FFF8E6"/>
                </a:solidFill>
                <a:latin typeface="微软雅黑" panose="020B0503020204020204" pitchFamily="34" charset="-122"/>
                <a:ea typeface="微软雅黑" panose="020B0503020204020204" pitchFamily="34" charset="-122"/>
              </a:rPr>
              <a:t>解放西藏</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3" name="矩形 12"/>
          <p:cNvSpPr>
            <a:spLocks noChangeAspect="1"/>
          </p:cNvSpPr>
          <p:nvPr/>
        </p:nvSpPr>
        <p:spPr>
          <a:xfrm>
            <a:off x="7792515" y="4658326"/>
            <a:ext cx="650455" cy="177442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FFF8E6"/>
                </a:solidFill>
                <a:latin typeface="微软雅黑" panose="020B0503020204020204" pitchFamily="34" charset="-122"/>
                <a:ea typeface="微软雅黑" panose="020B0503020204020204" pitchFamily="34" charset="-122"/>
              </a:rPr>
              <a:t>抗美援朝</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4" name="矩形 13"/>
          <p:cNvSpPr>
            <a:spLocks noChangeAspect="1"/>
          </p:cNvSpPr>
          <p:nvPr/>
        </p:nvSpPr>
        <p:spPr>
          <a:xfrm>
            <a:off x="731045" y="5438086"/>
            <a:ext cx="3042103" cy="994663"/>
          </a:xfrm>
          <a:prstGeom prst="rect">
            <a:avLst/>
          </a:prstGeom>
          <a:solidFill>
            <a:srgbClr val="5F0F05">
              <a:alpha val="75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dirty="0">
                <a:solidFill>
                  <a:srgbClr val="FFF8E6"/>
                </a:solidFill>
                <a:latin typeface="微软雅黑" panose="020B0503020204020204" pitchFamily="34" charset="-122"/>
                <a:ea typeface="微软雅黑" panose="020B0503020204020204" pitchFamily="34" charset="-122"/>
              </a:rPr>
              <a:t>《</a:t>
            </a:r>
            <a:r>
              <a:rPr lang="zh-CN" altLang="en-US" sz="1865" b="1" dirty="0">
                <a:solidFill>
                  <a:srgbClr val="FFF8E6"/>
                </a:solidFill>
                <a:latin typeface="微软雅黑" panose="020B0503020204020204" pitchFamily="34" charset="-122"/>
                <a:ea typeface="微软雅黑" panose="020B0503020204020204" pitchFamily="34" charset="-122"/>
              </a:rPr>
              <a:t>关于统一国家财政经济工作的决定</a:t>
            </a:r>
            <a:r>
              <a:rPr lang="en-US" altLang="zh-CN" sz="1865" b="1" dirty="0">
                <a:solidFill>
                  <a:srgbClr val="FFF8E6"/>
                </a:solidFill>
                <a:latin typeface="微软雅黑" panose="020B0503020204020204" pitchFamily="34" charset="-122"/>
                <a:ea typeface="微软雅黑" panose="020B0503020204020204" pitchFamily="34" charset="-122"/>
              </a:rPr>
              <a:t>》</a:t>
            </a:r>
            <a:r>
              <a:rPr lang="zh-CN" altLang="en-US" sz="1865" b="1" dirty="0">
                <a:solidFill>
                  <a:srgbClr val="FFF8E6"/>
                </a:solidFill>
                <a:latin typeface="微软雅黑" panose="020B0503020204020204" pitchFamily="34" charset="-122"/>
                <a:ea typeface="微软雅黑" panose="020B0503020204020204" pitchFamily="34" charset="-122"/>
              </a:rPr>
              <a:t>手稿</a:t>
            </a:r>
            <a:endParaRPr lang="zh-CN" altLang="en-US" sz="1865" b="1" dirty="0">
              <a:solidFill>
                <a:srgbClr val="FFF8E6"/>
              </a:solidFill>
              <a:latin typeface="微软雅黑" panose="020B0503020204020204" pitchFamily="34" charset="-122"/>
              <a:ea typeface="微软雅黑" panose="020B0503020204020204" pitchFamily="34" charset="-122"/>
            </a:endParaRPr>
          </a:p>
        </p:txBody>
      </p:sp>
      <p:sp>
        <p:nvSpPr>
          <p:cNvPr id="15" name="矩形: 圆角 14"/>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3000"/>
                            </p:stCondLst>
                            <p:childTnLst>
                              <p:par>
                                <p:cTn id="24" presetID="2" presetClass="entr" presetSubtype="4"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12" grpId="0" animBg="1"/>
      <p:bldP spid="13"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t="3398"/>
          <a:stretch>
            <a:fillRect/>
          </a:stretch>
        </p:blipFill>
        <p:spPr>
          <a:xfrm>
            <a:off x="988832" y="2330157"/>
            <a:ext cx="3250229" cy="2210420"/>
          </a:xfrm>
          <a:prstGeom prst="rect">
            <a:avLst/>
          </a:prstGeom>
        </p:spPr>
      </p:pic>
      <p:sp>
        <p:nvSpPr>
          <p:cNvPr id="12" name="矩形 11"/>
          <p:cNvSpPr/>
          <p:nvPr/>
        </p:nvSpPr>
        <p:spPr>
          <a:xfrm>
            <a:off x="988832" y="4622541"/>
            <a:ext cx="3250229" cy="666977"/>
          </a:xfrm>
          <a:prstGeom prst="rect">
            <a:avLst/>
          </a:prstGeom>
          <a:noFill/>
        </p:spPr>
        <p:txBody>
          <a:bodyPr wrap="square" rtlCol="0">
            <a:spAutoFit/>
          </a:bodyPr>
          <a:lstStyle/>
          <a:p>
            <a:pPr algn="ctr"/>
            <a:r>
              <a:rPr lang="zh-CN" altLang="en-US" sz="1865" dirty="0">
                <a:solidFill>
                  <a:srgbClr val="5F0F05"/>
                </a:solidFill>
                <a:latin typeface="微软雅黑" panose="020B0503020204020204" pitchFamily="34" charset="-122"/>
                <a:ea typeface="微软雅黑" panose="020B0503020204020204" pitchFamily="34" charset="-122"/>
              </a:rPr>
              <a:t>第一届全国人大一次会议的部分代表合影</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t="2321" r="12530" b="1116"/>
          <a:stretch>
            <a:fillRect/>
          </a:stretch>
        </p:blipFill>
        <p:spPr>
          <a:xfrm>
            <a:off x="4471234" y="2330156"/>
            <a:ext cx="3250229" cy="2203237"/>
          </a:xfrm>
          <a:prstGeom prst="rect">
            <a:avLst/>
          </a:prstGeom>
        </p:spPr>
      </p:pic>
      <p:sp>
        <p:nvSpPr>
          <p:cNvPr id="14" name="矩形 13"/>
          <p:cNvSpPr/>
          <p:nvPr/>
        </p:nvSpPr>
        <p:spPr>
          <a:xfrm>
            <a:off x="4624344" y="4625062"/>
            <a:ext cx="2982013" cy="379656"/>
          </a:xfrm>
          <a:prstGeom prst="rect">
            <a:avLst/>
          </a:prstGeom>
          <a:noFill/>
        </p:spPr>
        <p:txBody>
          <a:bodyPr wrap="square" rtlCol="0">
            <a:spAutoFit/>
          </a:bodyPr>
          <a:lstStyle/>
          <a:p>
            <a:pPr algn="ctr"/>
            <a:r>
              <a:rPr lang="zh-CN" altLang="en-US" sz="1865" dirty="0">
                <a:solidFill>
                  <a:srgbClr val="5F0F05"/>
                </a:solidFill>
                <a:latin typeface="微软雅黑" panose="020B0503020204020204" pitchFamily="34" charset="-122"/>
                <a:ea typeface="微软雅黑" panose="020B0503020204020204" pitchFamily="34" charset="-122"/>
              </a:rPr>
              <a:t>周恩来作政府工作报告</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rcRect r="19627" b="3070"/>
          <a:stretch>
            <a:fillRect/>
          </a:stretch>
        </p:blipFill>
        <p:spPr>
          <a:xfrm>
            <a:off x="7953739" y="2330156"/>
            <a:ext cx="3250229" cy="2203237"/>
          </a:xfrm>
          <a:prstGeom prst="rect">
            <a:avLst/>
          </a:prstGeom>
        </p:spPr>
      </p:pic>
      <p:sp>
        <p:nvSpPr>
          <p:cNvPr id="16" name="矩形 15"/>
          <p:cNvSpPr/>
          <p:nvPr/>
        </p:nvSpPr>
        <p:spPr>
          <a:xfrm>
            <a:off x="7953739" y="4622541"/>
            <a:ext cx="3250229" cy="666977"/>
          </a:xfrm>
          <a:prstGeom prst="rect">
            <a:avLst/>
          </a:prstGeom>
          <a:noFill/>
        </p:spPr>
        <p:txBody>
          <a:bodyPr wrap="square" rtlCol="0">
            <a:spAutoFit/>
          </a:bodyPr>
          <a:lstStyle/>
          <a:p>
            <a:pPr algn="ctr"/>
            <a:r>
              <a:rPr lang="zh-CN" altLang="en-US" sz="1865" dirty="0">
                <a:solidFill>
                  <a:srgbClr val="5F0F05"/>
                </a:solidFill>
                <a:latin typeface="微软雅黑" panose="020B0503020204020204" pitchFamily="34" charset="-122"/>
                <a:ea typeface="微软雅黑" panose="020B0503020204020204" pitchFamily="34" charset="-122"/>
              </a:rPr>
              <a:t>第一届全国人大一次会议的代表举手表决</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7" name="Rectangle 2"/>
          <p:cNvSpPr/>
          <p:nvPr/>
        </p:nvSpPr>
        <p:spPr>
          <a:xfrm>
            <a:off x="1489564" y="1360129"/>
            <a:ext cx="9251577" cy="863784"/>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pPr algn="r"/>
            <a:r>
              <a:rPr lang="zh-CN" altLang="en-US" sz="3735" b="1" dirty="0">
                <a:solidFill>
                  <a:srgbClr val="C00000"/>
                </a:solidFill>
                <a:latin typeface="微软雅黑" panose="020B0503020204020204" pitchFamily="34" charset="-122"/>
                <a:ea typeface="微软雅黑" panose="020B0503020204020204" pitchFamily="34" charset="-122"/>
              </a:rPr>
              <a:t>第一届全国人民代表大会（宪法的制定）</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988434" y="5404835"/>
            <a:ext cx="10215135" cy="1166840"/>
            <a:chOff x="741325" y="4053625"/>
            <a:chExt cx="7661351" cy="875130"/>
          </a:xfrm>
        </p:grpSpPr>
        <p:sp>
          <p:nvSpPr>
            <p:cNvPr id="18" name="矩形 17"/>
            <p:cNvSpPr/>
            <p:nvPr/>
          </p:nvSpPr>
          <p:spPr bwMode="auto">
            <a:xfrm>
              <a:off x="741325" y="4053625"/>
              <a:ext cx="7661351" cy="875130"/>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1219200" fontAlgn="base">
                <a:spcBef>
                  <a:spcPct val="0"/>
                </a:spcBef>
                <a:spcAft>
                  <a:spcPct val="0"/>
                </a:spcAft>
              </a:pPr>
              <a:endParaRPr lang="zh-CN" altLang="en-US" sz="2135">
                <a:solidFill>
                  <a:srgbClr val="FFF8E6"/>
                </a:solidFill>
                <a:latin typeface="微软雅黑" panose="020B0503020204020204" pitchFamily="34" charset="-122"/>
                <a:ea typeface="微软雅黑" panose="020B0503020204020204" pitchFamily="34" charset="-122"/>
              </a:endParaRPr>
            </a:p>
          </p:txBody>
        </p:sp>
        <p:sp>
          <p:nvSpPr>
            <p:cNvPr id="21" name="矩形 20"/>
            <p:cNvSpPr/>
            <p:nvPr/>
          </p:nvSpPr>
          <p:spPr>
            <a:xfrm>
              <a:off x="1029873" y="4121858"/>
              <a:ext cx="7084255" cy="715725"/>
            </a:xfrm>
            <a:prstGeom prst="rect">
              <a:avLst/>
            </a:prstGeom>
          </p:spPr>
          <p:txBody>
            <a:bodyPr wrap="square">
              <a:spAutoFit/>
            </a:bodyPr>
            <a:lstStyle/>
            <a:p>
              <a:pPr algn="just" eaLnBrk="1"/>
              <a:r>
                <a:rPr lang="zh-CN" altLang="en-US" sz="1865" dirty="0">
                  <a:solidFill>
                    <a:srgbClr val="FFF8E6"/>
                  </a:solidFill>
                  <a:latin typeface="微软雅黑" panose="020B0503020204020204" pitchFamily="34" charset="-122"/>
                  <a:ea typeface="微软雅黑" panose="020B0503020204020204" pitchFamily="34" charset="-122"/>
                </a:rPr>
                <a:t>随着经济建设的发展，新中国民主政治建设也加紧进行。</a:t>
              </a:r>
              <a:r>
                <a:rPr lang="zh-CN" altLang="en-US" sz="1865" b="1" dirty="0">
                  <a:solidFill>
                    <a:srgbClr val="FFF189"/>
                  </a:solidFill>
                  <a:latin typeface="微软雅黑" panose="020B0503020204020204" pitchFamily="34" charset="-122"/>
                  <a:ea typeface="微软雅黑" panose="020B0503020204020204" pitchFamily="34" charset="-122"/>
                </a:rPr>
                <a:t>1954年秋</a:t>
              </a:r>
              <a:r>
                <a:rPr lang="zh-CN" altLang="en-US" sz="1865" dirty="0">
                  <a:solidFill>
                    <a:srgbClr val="FFF8E6"/>
                  </a:solidFill>
                  <a:latin typeface="微软雅黑" panose="020B0503020204020204" pitchFamily="34" charset="-122"/>
                  <a:ea typeface="微软雅黑" panose="020B0503020204020204" pitchFamily="34" charset="-122"/>
                </a:rPr>
                <a:t>，第一届全国人民代表大会在北京举行，制定了</a:t>
              </a:r>
              <a:r>
                <a:rPr lang="zh-CN" altLang="en-US" sz="1865" b="1" dirty="0">
                  <a:solidFill>
                    <a:srgbClr val="FFF189"/>
                  </a:solidFill>
                  <a:latin typeface="微软雅黑" panose="020B0503020204020204" pitchFamily="34" charset="-122"/>
                  <a:ea typeface="微软雅黑" panose="020B0503020204020204" pitchFamily="34" charset="-122"/>
                </a:rPr>
                <a:t>《中华人民共和国宪法》</a:t>
              </a:r>
              <a:r>
                <a:rPr lang="zh-CN" altLang="en-US" sz="1865" dirty="0">
                  <a:solidFill>
                    <a:srgbClr val="FFF8E6"/>
                  </a:solidFill>
                  <a:latin typeface="微软雅黑" panose="020B0503020204020204" pitchFamily="34" charset="-122"/>
                  <a:ea typeface="微软雅黑" panose="020B0503020204020204" pitchFamily="34" charset="-122"/>
                </a:rPr>
                <a:t>，这部宪法是第一部社会主义类型宪法，是中国人民革命胜利的经验总结，是建设社会主义的保证。</a:t>
              </a:r>
              <a:endParaRPr lang="zh-CN" altLang="en-US" sz="1865" dirty="0">
                <a:solidFill>
                  <a:srgbClr val="FFF8E6"/>
                </a:solidFill>
                <a:latin typeface="微软雅黑" panose="020B0503020204020204" pitchFamily="34" charset="-122"/>
                <a:ea typeface="微软雅黑" panose="020B0503020204020204" pitchFamily="34" charset="-122"/>
              </a:endParaRPr>
            </a:p>
          </p:txBody>
        </p:sp>
      </p:grpSp>
      <p:sp>
        <p:nvSpPr>
          <p:cNvPr id="24" name="矩形: 圆角 23"/>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9" name="矩形 18"/>
          <p:cNvSpPr/>
          <p:nvPr/>
        </p:nvSpPr>
        <p:spPr>
          <a:xfrm>
            <a:off x="1292921" y="266237"/>
            <a:ext cx="4019049"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社会主义改造时期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42" presetClass="path" presetSubtype="0" fill="hold" nodeType="withEffect">
                                  <p:stCondLst>
                                    <p:cond delay="0"/>
                                  </p:stCondLst>
                                  <p:childTnLst>
                                    <p:animMotion origin="layout" path="M -2.29167E-6 3.33333E-6 L -0.27317 -0.14491 " pathEditMode="relative" rAng="0" ptsTypes="AA">
                                      <p:cBhvr>
                                        <p:cTn id="15" dur="1000" spd="-100000" fill="hold"/>
                                        <p:tgtEl>
                                          <p:spTgt spid="11"/>
                                        </p:tgtEl>
                                        <p:attrNameLst>
                                          <p:attrName>ppt_x</p:attrName>
                                          <p:attrName>ppt_y</p:attrName>
                                        </p:attrNameLst>
                                      </p:cBhvr>
                                      <p:rCtr x="-13659" y="-7245"/>
                                    </p:animMotion>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42" presetClass="path" presetSubtype="0" fill="hold" nodeType="withEffect">
                                  <p:stCondLst>
                                    <p:cond delay="0"/>
                                  </p:stCondLst>
                                  <p:childTnLst>
                                    <p:animMotion origin="layout" path="M 0 1.35802E-6 L 0 0.6716 " pathEditMode="relative" rAng="0" ptsTypes="AA">
                                      <p:cBhvr>
                                        <p:cTn id="20" dur="1000" spd="-100000" fill="hold"/>
                                        <p:tgtEl>
                                          <p:spTgt spid="13"/>
                                        </p:tgtEl>
                                        <p:attrNameLst>
                                          <p:attrName>ppt_x</p:attrName>
                                          <p:attrName>ppt_y</p:attrName>
                                        </p:attrNameLst>
                                      </p:cBhvr>
                                      <p:rCtr x="0" y="33580"/>
                                    </p:animMotion>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42" presetClass="path" presetSubtype="0" fill="hold" nodeType="withEffect">
                                  <p:stCondLst>
                                    <p:cond delay="0"/>
                                  </p:stCondLst>
                                  <p:childTnLst>
                                    <p:animMotion origin="layout" path="M -2.77778E-7 1.35802E-6 L 0.36806 -0.12222 " pathEditMode="relative" rAng="0" ptsTypes="AA">
                                      <p:cBhvr>
                                        <p:cTn id="25" dur="1000" spd="-100000" fill="hold"/>
                                        <p:tgtEl>
                                          <p:spTgt spid="15"/>
                                        </p:tgtEl>
                                        <p:attrNameLst>
                                          <p:attrName>ppt_x</p:attrName>
                                          <p:attrName>ppt_y</p:attrName>
                                        </p:attrNameLst>
                                      </p:cBhvr>
                                      <p:rCtr x="18403" y="-6111"/>
                                    </p:animMotion>
                                  </p:childTnLst>
                                </p:cTn>
                              </p:par>
                              <p:par>
                                <p:cTn id="26" presetID="10" presetClass="entr" presetSubtype="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up)">
                                      <p:cBhvr>
                                        <p:cTn id="38" dur="750"/>
                                        <p:tgtEl>
                                          <p:spTgt spid="23"/>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8029101" y="5771174"/>
            <a:ext cx="3312000" cy="634157"/>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a:lnSpc>
                <a:spcPct val="150000"/>
              </a:lnSpc>
            </a:pPr>
            <a:r>
              <a:rPr lang="zh-CN" altLang="en-US" sz="1865" b="1">
                <a:solidFill>
                  <a:srgbClr val="FFF2CD"/>
                </a:solidFill>
                <a:latin typeface="微软雅黑" panose="020B0503020204020204" pitchFamily="34" charset="-122"/>
                <a:ea typeface="微软雅黑" panose="020B0503020204020204" pitchFamily="34" charset="-122"/>
              </a:rPr>
              <a:t>武汉长江大桥</a:t>
            </a:r>
            <a:endParaRPr lang="zh-CN" altLang="en-US" sz="1865" b="1" dirty="0">
              <a:solidFill>
                <a:srgbClr val="FFF2CD"/>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4457999" y="5771174"/>
            <a:ext cx="3312000" cy="634157"/>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a:lnSpc>
                <a:spcPct val="150000"/>
              </a:lnSpc>
            </a:pPr>
            <a:r>
              <a:rPr lang="zh-CN" altLang="en-US" sz="1865" b="1">
                <a:solidFill>
                  <a:srgbClr val="FFF2CD"/>
                </a:solidFill>
                <a:latin typeface="微软雅黑" panose="020B0503020204020204" pitchFamily="34" charset="-122"/>
                <a:ea typeface="微软雅黑" panose="020B0503020204020204" pitchFamily="34" charset="-122"/>
              </a:rPr>
              <a:t>大跃进运动</a:t>
            </a:r>
            <a:endParaRPr lang="zh-CN" altLang="en-US" sz="1865" b="1" dirty="0">
              <a:solidFill>
                <a:srgbClr val="FFF2CD"/>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886896" y="5771174"/>
            <a:ext cx="3312000" cy="634157"/>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a:lnSpc>
                <a:spcPct val="150000"/>
              </a:lnSpc>
            </a:pPr>
            <a:r>
              <a:rPr lang="zh-CN" altLang="en-US" sz="1865" b="1" dirty="0">
                <a:solidFill>
                  <a:srgbClr val="FFF2CD"/>
                </a:solidFill>
                <a:latin typeface="微软雅黑" panose="020B0503020204020204" pitchFamily="34" charset="-122"/>
                <a:ea typeface="微软雅黑" panose="020B0503020204020204" pitchFamily="34" charset="-122"/>
              </a:rPr>
              <a:t>毛泽东的</a:t>
            </a:r>
            <a:r>
              <a:rPr lang="en-US" altLang="zh-CN" sz="1865" b="1" dirty="0">
                <a:solidFill>
                  <a:srgbClr val="FFF2CD"/>
                </a:solidFill>
                <a:latin typeface="微软雅黑" panose="020B0503020204020204" pitchFamily="34" charset="-122"/>
                <a:ea typeface="微软雅黑" panose="020B0503020204020204" pitchFamily="34" charset="-122"/>
              </a:rPr>
              <a:t>《</a:t>
            </a:r>
            <a:r>
              <a:rPr lang="zh-CN" altLang="en-US" sz="1865" b="1" dirty="0">
                <a:solidFill>
                  <a:srgbClr val="FFF2CD"/>
                </a:solidFill>
                <a:latin typeface="微软雅黑" panose="020B0503020204020204" pitchFamily="34" charset="-122"/>
                <a:ea typeface="微软雅黑" panose="020B0503020204020204" pitchFamily="34" charset="-122"/>
              </a:rPr>
              <a:t>论十大关系</a:t>
            </a:r>
            <a:r>
              <a:rPr lang="en-US" altLang="zh-CN" sz="1865" b="1" dirty="0">
                <a:solidFill>
                  <a:srgbClr val="FFF2CD"/>
                </a:solidFill>
                <a:latin typeface="微软雅黑" panose="020B0503020204020204" pitchFamily="34" charset="-122"/>
                <a:ea typeface="微软雅黑" panose="020B0503020204020204" pitchFamily="34" charset="-122"/>
              </a:rPr>
              <a:t>》</a:t>
            </a:r>
            <a:endParaRPr lang="zh-CN" altLang="en-US" sz="1865" b="1" dirty="0">
              <a:solidFill>
                <a:srgbClr val="FFF2CD"/>
              </a:solidFill>
              <a:latin typeface="微软雅黑" panose="020B0503020204020204" pitchFamily="34" charset="-122"/>
              <a:ea typeface="微软雅黑" panose="020B0503020204020204" pitchFamily="34" charset="-122"/>
            </a:endParaRPr>
          </a:p>
        </p:txBody>
      </p:sp>
      <p:sp>
        <p:nvSpPr>
          <p:cNvPr id="2" name="矩形 1"/>
          <p:cNvSpPr/>
          <p:nvPr/>
        </p:nvSpPr>
        <p:spPr>
          <a:xfrm>
            <a:off x="1254821" y="311589"/>
            <a:ext cx="4977645"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全面建设社会主义时期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3" name="Rectangle 3"/>
          <p:cNvSpPr/>
          <p:nvPr/>
        </p:nvSpPr>
        <p:spPr>
          <a:xfrm>
            <a:off x="886896" y="2257853"/>
            <a:ext cx="10454209" cy="954364"/>
          </a:xfrm>
          <a:prstGeom prst="rect">
            <a:avLst/>
          </a:prstGeom>
        </p:spPr>
        <p:txBody>
          <a:bodyPr wrap="square">
            <a:spAutoFit/>
          </a:bodyPr>
          <a:lstStyle/>
          <a:p>
            <a:pPr algn="just" eaLnBrk="1">
              <a:lnSpc>
                <a:spcPct val="150000"/>
              </a:lnSpc>
            </a:pPr>
            <a:r>
              <a:rPr lang="zh-CN" altLang="en-US" sz="1865" dirty="0">
                <a:solidFill>
                  <a:srgbClr val="5F0F05"/>
                </a:solidFill>
                <a:latin typeface="微软雅黑" panose="020B0503020204020204" pitchFamily="34" charset="-122"/>
                <a:ea typeface="微软雅黑" panose="020B0503020204020204" pitchFamily="34" charset="-122"/>
              </a:rPr>
              <a:t>社会主义改造基本完成之后，从</a:t>
            </a:r>
            <a:r>
              <a:rPr lang="en-US" altLang="zh-CN" sz="1865" dirty="0">
                <a:solidFill>
                  <a:srgbClr val="5F0F05"/>
                </a:solidFill>
                <a:latin typeface="微软雅黑" panose="020B0503020204020204" pitchFamily="34" charset="-122"/>
                <a:ea typeface="微软雅黑" panose="020B0503020204020204" pitchFamily="34" charset="-122"/>
              </a:rPr>
              <a:t>1956</a:t>
            </a:r>
            <a:r>
              <a:rPr lang="zh-CN" altLang="en-US" sz="1865" dirty="0">
                <a:solidFill>
                  <a:srgbClr val="5F0F05"/>
                </a:solidFill>
                <a:latin typeface="微软雅黑" panose="020B0503020204020204" pitchFamily="34" charset="-122"/>
                <a:ea typeface="微软雅黑" panose="020B0503020204020204" pitchFamily="34" charset="-122"/>
              </a:rPr>
              <a:t>年到</a:t>
            </a:r>
            <a:r>
              <a:rPr lang="en-US" altLang="zh-CN" sz="1865" dirty="0">
                <a:solidFill>
                  <a:srgbClr val="5F0F05"/>
                </a:solidFill>
                <a:latin typeface="微软雅黑" panose="020B0503020204020204" pitchFamily="34" charset="-122"/>
                <a:ea typeface="微软雅黑" panose="020B0503020204020204" pitchFamily="34" charset="-122"/>
              </a:rPr>
              <a:t>1966</a:t>
            </a:r>
            <a:r>
              <a:rPr lang="zh-CN" altLang="en-US" sz="1865" dirty="0">
                <a:solidFill>
                  <a:srgbClr val="5F0F05"/>
                </a:solidFill>
                <a:latin typeface="微软雅黑" panose="020B0503020204020204" pitchFamily="34" charset="-122"/>
                <a:ea typeface="微软雅黑" panose="020B0503020204020204" pitchFamily="34" charset="-122"/>
              </a:rPr>
              <a:t>年，新中国进入了全面建设社会主义时期，在这个时期内，中国共产党开始探索适合中国实际的建设社会道路并取得了重要的成果 。</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4" name="Picture 4" descr="图片3"/>
          <p:cNvPicPr>
            <a:picLocks noChangeAspect="1"/>
          </p:cNvPicPr>
          <p:nvPr/>
        </p:nvPicPr>
        <p:blipFill rotWithShape="1">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l="16209" t="7082" r="18856" b="13833"/>
          <a:stretch>
            <a:fillRect/>
          </a:stretch>
        </p:blipFill>
        <p:spPr>
          <a:xfrm>
            <a:off x="886895" y="3449325"/>
            <a:ext cx="3312000" cy="2185921"/>
          </a:xfrm>
          <a:prstGeom prst="rect">
            <a:avLst/>
          </a:prstGeom>
        </p:spPr>
      </p:pic>
      <p:pic>
        <p:nvPicPr>
          <p:cNvPr id="5" name="图片 4"/>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4458000" y="3442118"/>
            <a:ext cx="3312000" cy="2185921"/>
          </a:xfrm>
          <a:prstGeom prst="rect">
            <a:avLst/>
          </a:prstGeom>
        </p:spPr>
      </p:pic>
      <p:pic>
        <p:nvPicPr>
          <p:cNvPr id="6" name="图片 5"/>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8029105" y="3442117"/>
            <a:ext cx="3312000" cy="2185921"/>
          </a:xfrm>
          <a:prstGeom prst="rect">
            <a:avLst/>
          </a:prstGeom>
        </p:spPr>
      </p:pic>
      <p:sp>
        <p:nvSpPr>
          <p:cNvPr id="10" name="Rectangle 2"/>
          <p:cNvSpPr/>
          <p:nvPr/>
        </p:nvSpPr>
        <p:spPr>
          <a:xfrm>
            <a:off x="2411738" y="1486007"/>
            <a:ext cx="7368525" cy="765109"/>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pPr algn="ctr"/>
            <a:r>
              <a:rPr lang="zh-CN" altLang="en-US" sz="3735" b="1" dirty="0">
                <a:solidFill>
                  <a:srgbClr val="C00000"/>
                </a:solidFill>
                <a:latin typeface="微软雅黑" panose="020B0503020204020204" pitchFamily="34" charset="-122"/>
                <a:ea typeface="微软雅黑" panose="020B0503020204020204" pitchFamily="34" charset="-122"/>
              </a:rPr>
              <a:t>社会主义建设在探索中曲折发展</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trips(downRight)">
                                      <p:cBhvr>
                                        <p:cTn id="13" dur="1000"/>
                                        <p:tgtEl>
                                          <p:spTgt spid="3"/>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Effect transition="in" filter="fade">
                                      <p:cBhvr>
                                        <p:cTn id="19" dur="1000"/>
                                        <p:tgtEl>
                                          <p:spTgt spid="4"/>
                                        </p:tgtEl>
                                      </p:cBhvr>
                                    </p:animEffect>
                                  </p:childTnLst>
                                </p:cTn>
                              </p:par>
                              <p:par>
                                <p:cTn id="20" presetID="53" presetClass="entr" presetSubtype="16" fill="hold" nodeType="withEffect">
                                  <p:stCondLst>
                                    <p:cond delay="10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Effect transition="in" filter="fade">
                                      <p:cBhvr>
                                        <p:cTn id="24" dur="1000"/>
                                        <p:tgtEl>
                                          <p:spTgt spid="5"/>
                                        </p:tgtEl>
                                      </p:cBhvr>
                                    </p:animEffect>
                                  </p:childTnLst>
                                </p:cTn>
                              </p:par>
                              <p:par>
                                <p:cTn id="25" presetID="53" presetClass="entr" presetSubtype="16"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Effect transition="in" filter="fade">
                                      <p:cBhvr>
                                        <p:cTn id="29" dur="1000"/>
                                        <p:tgtEl>
                                          <p:spTgt spid="6"/>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75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75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750"/>
                                        <p:tgtEl>
                                          <p:spTgt spid="13"/>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1" grpId="0" animBg="1"/>
      <p:bldP spid="3" grpId="0"/>
      <p:bldP spid="10" grpId="0"/>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中国共产党第八次全国代表大会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5" name="矩形 4"/>
          <p:cNvSpPr/>
          <p:nvPr/>
        </p:nvSpPr>
        <p:spPr>
          <a:xfrm>
            <a:off x="5135894" y="3282522"/>
            <a:ext cx="6325063" cy="1816266"/>
          </a:xfrm>
          <a:prstGeom prst="rect">
            <a:avLst/>
          </a:prstGeom>
        </p:spPr>
        <p:txBody>
          <a:bodyPr wrap="square">
            <a:spAutoFit/>
          </a:bodyPr>
          <a:lstStyle/>
          <a:p>
            <a:pPr algn="just" eaLnBrk="1"/>
            <a:r>
              <a:rPr lang="zh-CN" altLang="en-US" sz="1865" b="1" dirty="0">
                <a:solidFill>
                  <a:srgbClr val="C00000"/>
                </a:solidFill>
                <a:latin typeface="微软雅黑" panose="020B0503020204020204" pitchFamily="34" charset="-122"/>
                <a:ea typeface="微软雅黑" panose="020B0503020204020204" pitchFamily="34" charset="-122"/>
              </a:rPr>
              <a:t>主要内容：</a:t>
            </a:r>
            <a:r>
              <a:rPr lang="zh-CN" altLang="en-US" sz="1865" dirty="0">
                <a:solidFill>
                  <a:srgbClr val="5F0F05"/>
                </a:solidFill>
                <a:latin typeface="微软雅黑" panose="020B0503020204020204" pitchFamily="34" charset="-122"/>
                <a:ea typeface="微软雅黑" panose="020B0503020204020204" pitchFamily="34" charset="-122"/>
              </a:rPr>
              <a:t>中共八大是建国召开的第一次全国代表大会，</a:t>
            </a:r>
            <a:r>
              <a:rPr lang="zh-CN" altLang="en-US" sz="1865" b="1" dirty="0">
                <a:solidFill>
                  <a:srgbClr val="C00000"/>
                </a:solidFill>
                <a:latin typeface="微软雅黑" panose="020B0503020204020204" pitchFamily="34" charset="-122"/>
                <a:ea typeface="微软雅黑" panose="020B0503020204020204" pitchFamily="34" charset="-122"/>
              </a:rPr>
              <a:t>提出了党和国家人民当前的主要任务</a:t>
            </a:r>
            <a:r>
              <a:rPr lang="zh-CN" altLang="en-US" sz="1865" dirty="0">
                <a:solidFill>
                  <a:srgbClr val="5F0F05"/>
                </a:solidFill>
                <a:latin typeface="微软雅黑" panose="020B0503020204020204" pitchFamily="34" charset="-122"/>
                <a:ea typeface="微软雅黑" panose="020B0503020204020204" pitchFamily="34" charset="-122"/>
              </a:rPr>
              <a:t>，就是集中力量把国家尽快地从落后的农业国变为先进的工业国。同时，</a:t>
            </a:r>
            <a:r>
              <a:rPr lang="zh-CN" altLang="en-US" sz="1865" b="1" dirty="0">
                <a:solidFill>
                  <a:srgbClr val="C00000"/>
                </a:solidFill>
                <a:latin typeface="微软雅黑" panose="020B0503020204020204" pitchFamily="34" charset="-122"/>
                <a:ea typeface="微软雅黑" panose="020B0503020204020204" pitchFamily="34" charset="-122"/>
              </a:rPr>
              <a:t>还着重提出了执政党的建设问题</a:t>
            </a:r>
            <a:r>
              <a:rPr lang="zh-CN" altLang="en-US" sz="1865" dirty="0">
                <a:solidFill>
                  <a:srgbClr val="5F0F05"/>
                </a:solidFill>
                <a:latin typeface="微软雅黑" panose="020B0503020204020204" pitchFamily="34" charset="-122"/>
                <a:ea typeface="微软雅黑" panose="020B0503020204020204" pitchFamily="34" charset="-122"/>
              </a:rPr>
              <a:t>，要坚持党的民主集中制和集体领导制度，反对个人崇拜，发展党内民主和人民民主，加强党和群众的联系。</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6" name="矩形 5"/>
          <p:cNvSpPr/>
          <p:nvPr/>
        </p:nvSpPr>
        <p:spPr>
          <a:xfrm>
            <a:off x="5135894" y="5061182"/>
            <a:ext cx="6325063" cy="1241622"/>
          </a:xfrm>
          <a:prstGeom prst="rect">
            <a:avLst/>
          </a:prstGeom>
        </p:spPr>
        <p:txBody>
          <a:bodyPr wrap="square">
            <a:spAutoFit/>
          </a:bodyPr>
          <a:lstStyle/>
          <a:p>
            <a:pPr algn="just" eaLnBrk="1"/>
            <a:r>
              <a:rPr lang="zh-CN" altLang="en-US" sz="1865" b="1" dirty="0">
                <a:solidFill>
                  <a:srgbClr val="C00000"/>
                </a:solidFill>
                <a:latin typeface="微软雅黑" panose="020B0503020204020204" pitchFamily="34" charset="-122"/>
                <a:ea typeface="微软雅黑" panose="020B0503020204020204" pitchFamily="34" charset="-122"/>
              </a:rPr>
              <a:t>历史意义：</a:t>
            </a:r>
            <a:r>
              <a:rPr lang="zh-CN" altLang="en-US" sz="1865" dirty="0">
                <a:solidFill>
                  <a:srgbClr val="5F0F05"/>
                </a:solidFill>
                <a:latin typeface="微软雅黑" panose="020B0503020204020204" pitchFamily="34" charset="-122"/>
                <a:ea typeface="微软雅黑" panose="020B0503020204020204" pitchFamily="34" charset="-122"/>
              </a:rPr>
              <a:t>“八大”是我党历史上具有深远意义的一次大会，</a:t>
            </a:r>
            <a:r>
              <a:rPr lang="zh-CN" altLang="en-US" sz="1865" b="1" dirty="0">
                <a:solidFill>
                  <a:srgbClr val="C00000"/>
                </a:solidFill>
                <a:latin typeface="微软雅黑" panose="020B0503020204020204" pitchFamily="34" charset="-122"/>
                <a:ea typeface="微软雅黑" panose="020B0503020204020204" pitchFamily="34" charset="-122"/>
              </a:rPr>
              <a:t>正确地分析了形势</a:t>
            </a:r>
            <a:r>
              <a:rPr lang="zh-CN" altLang="en-US" sz="1865" dirty="0">
                <a:solidFill>
                  <a:srgbClr val="5F0F05"/>
                </a:solidFill>
                <a:latin typeface="微软雅黑" panose="020B0503020204020204" pitchFamily="34" charset="-122"/>
                <a:ea typeface="微软雅黑" panose="020B0503020204020204" pitchFamily="34" charset="-122"/>
              </a:rPr>
              <a:t>，适时地提出把党的工作重心从革命转移到建设上来，</a:t>
            </a:r>
            <a:r>
              <a:rPr lang="zh-CN" altLang="en-US" sz="1865" b="1" dirty="0">
                <a:solidFill>
                  <a:srgbClr val="C00000"/>
                </a:solidFill>
                <a:latin typeface="微软雅黑" panose="020B0503020204020204" pitchFamily="34" charset="-122"/>
                <a:ea typeface="微软雅黑" panose="020B0503020204020204" pitchFamily="34" charset="-122"/>
              </a:rPr>
              <a:t>制定了党在政治上、思想上、组织上以及经济上的一系列正确方针</a:t>
            </a:r>
            <a:r>
              <a:rPr lang="zh-CN" altLang="en-US" sz="1865"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731044" y="2654831"/>
            <a:ext cx="4239859" cy="2406351"/>
          </a:xfrm>
          <a:prstGeom prst="rect">
            <a:avLst/>
          </a:prstGeom>
        </p:spPr>
      </p:pic>
      <p:sp>
        <p:nvSpPr>
          <p:cNvPr id="9" name="矩形 8"/>
          <p:cNvSpPr/>
          <p:nvPr/>
        </p:nvSpPr>
        <p:spPr>
          <a:xfrm>
            <a:off x="5135894" y="2652895"/>
            <a:ext cx="6325063" cy="666977"/>
          </a:xfrm>
          <a:prstGeom prst="rect">
            <a:avLst/>
          </a:prstGeom>
        </p:spPr>
        <p:txBody>
          <a:bodyPr wrap="square">
            <a:spAutoFit/>
          </a:bodyPr>
          <a:lstStyle/>
          <a:p>
            <a:pPr algn="just" eaLnBrk="1"/>
            <a:r>
              <a:rPr lang="zh-CN" altLang="en-US" sz="1865" b="1" dirty="0">
                <a:solidFill>
                  <a:srgbClr val="C00000"/>
                </a:solidFill>
                <a:latin typeface="微软雅黑" panose="020B0503020204020204" pitchFamily="34" charset="-122"/>
                <a:ea typeface="微软雅黑" panose="020B0503020204020204" pitchFamily="34" charset="-122"/>
              </a:rPr>
              <a:t>出席代表：</a:t>
            </a:r>
            <a:r>
              <a:rPr lang="zh-CN" altLang="en-US" sz="1865" dirty="0">
                <a:solidFill>
                  <a:srgbClr val="5F0F05"/>
                </a:solidFill>
                <a:latin typeface="微软雅黑" panose="020B0503020204020204" pitchFamily="34" charset="-122"/>
                <a:ea typeface="微软雅黑" panose="020B0503020204020204" pitchFamily="34" charset="-122"/>
              </a:rPr>
              <a:t>大会的正式代表1026人， 候补代表107人， 代表全国1073万名党员。</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0" name="矩形 9"/>
          <p:cNvSpPr>
            <a:spLocks noChangeAspect="1"/>
          </p:cNvSpPr>
          <p:nvPr/>
        </p:nvSpPr>
        <p:spPr>
          <a:xfrm>
            <a:off x="731044" y="5360827"/>
            <a:ext cx="4239859" cy="846399"/>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a:solidFill>
                  <a:srgbClr val="FFF2CD"/>
                </a:solidFill>
                <a:latin typeface="微软雅黑" panose="020B0503020204020204" pitchFamily="34" charset="-122"/>
                <a:ea typeface="微软雅黑" panose="020B0503020204020204" pitchFamily="34" charset="-122"/>
              </a:rPr>
              <a:t>时间：</a:t>
            </a:r>
            <a:r>
              <a:rPr lang="en-US" altLang="zh-CN" sz="1865">
                <a:solidFill>
                  <a:srgbClr val="FFF2CD"/>
                </a:solidFill>
                <a:latin typeface="微软雅黑" panose="020B0503020204020204" pitchFamily="34" charset="-122"/>
                <a:ea typeface="微软雅黑" panose="020B0503020204020204" pitchFamily="34" charset="-122"/>
              </a:rPr>
              <a:t>1956</a:t>
            </a:r>
            <a:r>
              <a:rPr lang="zh-CN" altLang="en-US" sz="1865">
                <a:solidFill>
                  <a:srgbClr val="FFF2CD"/>
                </a:solidFill>
                <a:latin typeface="微软雅黑" panose="020B0503020204020204" pitchFamily="34" charset="-122"/>
                <a:ea typeface="微软雅黑" panose="020B0503020204020204" pitchFamily="34" charset="-122"/>
              </a:rPr>
              <a:t>年</a:t>
            </a:r>
            <a:r>
              <a:rPr lang="en-US" altLang="zh-CN" sz="1865">
                <a:solidFill>
                  <a:srgbClr val="FFF2CD"/>
                </a:solidFill>
                <a:latin typeface="微软雅黑" panose="020B0503020204020204" pitchFamily="34" charset="-122"/>
                <a:ea typeface="微软雅黑" panose="020B0503020204020204" pitchFamily="34" charset="-122"/>
              </a:rPr>
              <a:t>9</a:t>
            </a:r>
            <a:r>
              <a:rPr lang="zh-CN" altLang="en-US" sz="1865">
                <a:solidFill>
                  <a:srgbClr val="FFF2CD"/>
                </a:solidFill>
                <a:latin typeface="微软雅黑" panose="020B0503020204020204" pitchFamily="34" charset="-122"/>
                <a:ea typeface="微软雅黑" panose="020B0503020204020204" pitchFamily="34" charset="-122"/>
              </a:rPr>
              <a:t>月</a:t>
            </a:r>
            <a:r>
              <a:rPr lang="en-US" altLang="zh-CN" sz="1865">
                <a:solidFill>
                  <a:srgbClr val="FFF2CD"/>
                </a:solidFill>
                <a:latin typeface="微软雅黑" panose="020B0503020204020204" pitchFamily="34" charset="-122"/>
                <a:ea typeface="微软雅黑" panose="020B0503020204020204" pitchFamily="34" charset="-122"/>
              </a:rPr>
              <a:t>15</a:t>
            </a:r>
            <a:r>
              <a:rPr lang="zh-CN" altLang="en-US" sz="1865">
                <a:solidFill>
                  <a:srgbClr val="FFF2CD"/>
                </a:solidFill>
                <a:latin typeface="微软雅黑" panose="020B0503020204020204" pitchFamily="34" charset="-122"/>
                <a:ea typeface="微软雅黑" panose="020B0503020204020204" pitchFamily="34" charset="-122"/>
              </a:rPr>
              <a:t>日</a:t>
            </a:r>
            <a:r>
              <a:rPr lang="en-US" altLang="zh-CN" sz="1865">
                <a:solidFill>
                  <a:srgbClr val="FFF2CD"/>
                </a:solidFill>
                <a:latin typeface="微软雅黑" panose="020B0503020204020204" pitchFamily="34" charset="-122"/>
                <a:ea typeface="微软雅黑" panose="020B0503020204020204" pitchFamily="34" charset="-122"/>
              </a:rPr>
              <a:t>-27</a:t>
            </a:r>
            <a:r>
              <a:rPr lang="zh-CN" altLang="en-US" sz="1865">
                <a:solidFill>
                  <a:srgbClr val="FFF2CD"/>
                </a:solidFill>
                <a:latin typeface="微软雅黑" panose="020B0503020204020204" pitchFamily="34" charset="-122"/>
                <a:ea typeface="微软雅黑" panose="020B0503020204020204" pitchFamily="34" charset="-122"/>
              </a:rPr>
              <a:t>日</a:t>
            </a:r>
            <a:endParaRPr lang="en-US" altLang="zh-CN" sz="1865">
              <a:solidFill>
                <a:srgbClr val="FFF2CD"/>
              </a:solidFill>
              <a:latin typeface="微软雅黑" panose="020B0503020204020204" pitchFamily="34" charset="-122"/>
              <a:ea typeface="微软雅黑" panose="020B0503020204020204" pitchFamily="34" charset="-122"/>
            </a:endParaRPr>
          </a:p>
          <a:p>
            <a:pPr algn="ctr"/>
            <a:r>
              <a:rPr lang="zh-CN" altLang="en-US" sz="1865">
                <a:solidFill>
                  <a:srgbClr val="FFF2CD"/>
                </a:solidFill>
                <a:latin typeface="微软雅黑" panose="020B0503020204020204" pitchFamily="34" charset="-122"/>
                <a:ea typeface="微软雅黑" panose="020B0503020204020204" pitchFamily="34" charset="-122"/>
              </a:rPr>
              <a:t>地点：北京</a:t>
            </a:r>
            <a:endParaRPr lang="en-US" altLang="zh-CN" sz="1865" dirty="0">
              <a:solidFill>
                <a:srgbClr val="FFF2CD"/>
              </a:solidFill>
              <a:latin typeface="微软雅黑" panose="020B0503020204020204" pitchFamily="34" charset="-122"/>
              <a:ea typeface="微软雅黑" panose="020B0503020204020204" pitchFamily="34" charset="-122"/>
            </a:endParaRPr>
          </a:p>
        </p:txBody>
      </p:sp>
      <p:sp>
        <p:nvSpPr>
          <p:cNvPr id="11" name="矩形: 圆角 10"/>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2" name="矩形 11"/>
          <p:cNvSpPr/>
          <p:nvPr/>
        </p:nvSpPr>
        <p:spPr>
          <a:xfrm>
            <a:off x="1254821" y="311589"/>
            <a:ext cx="4977645"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全面建设社会主义时期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0-#ppt_w/2"/>
                                          </p:val>
                                        </p:tav>
                                        <p:tav tm="100000">
                                          <p:val>
                                            <p:strVal val="#ppt_x"/>
                                          </p:val>
                                        </p:tav>
                                      </p:tavLst>
                                    </p:anim>
                                    <p:anim calcmode="lin" valueType="num">
                                      <p:cBhvr additive="base">
                                        <p:cTn id="14" dur="75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par>
                                <p:cTn id="23" presetID="22" presetClass="entr" presetSubtype="8" fill="hold" grpId="0" nodeType="withEffect">
                                  <p:stCondLst>
                                    <p:cond delay="15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1000"/>
                                        <p:tgtEl>
                                          <p:spTgt spid="5"/>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4820" y="278937"/>
            <a:ext cx="3539752"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文化大革命时期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3" name="矩形 2"/>
          <p:cNvSpPr/>
          <p:nvPr/>
        </p:nvSpPr>
        <p:spPr>
          <a:xfrm>
            <a:off x="4704572" y="2605251"/>
            <a:ext cx="6672016" cy="2390911"/>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文化大革命是党史上的一个</a:t>
            </a:r>
            <a:r>
              <a:rPr lang="zh-CN" altLang="en-US" sz="1865" b="1" dirty="0">
                <a:solidFill>
                  <a:srgbClr val="C00000"/>
                </a:solidFill>
                <a:latin typeface="微软雅黑" panose="020B0503020204020204" pitchFamily="34" charset="-122"/>
                <a:ea typeface="微软雅黑" panose="020B0503020204020204" pitchFamily="34" charset="-122"/>
              </a:rPr>
              <a:t>特殊时期</a:t>
            </a:r>
            <a:r>
              <a:rPr lang="zh-CN" altLang="en-US" sz="1865" dirty="0">
                <a:solidFill>
                  <a:srgbClr val="5F0F05"/>
                </a:solidFill>
                <a:latin typeface="微软雅黑" panose="020B0503020204020204" pitchFamily="34" charset="-122"/>
                <a:ea typeface="微软雅黑" panose="020B0503020204020204" pitchFamily="34" charset="-122"/>
              </a:rPr>
              <a:t>。其主要特点是：</a:t>
            </a:r>
            <a:r>
              <a:rPr lang="zh-CN" altLang="en-US" sz="1865" b="1" dirty="0">
                <a:solidFill>
                  <a:srgbClr val="C00000"/>
                </a:solidFill>
                <a:latin typeface="微软雅黑" panose="020B0503020204020204" pitchFamily="34" charset="-122"/>
                <a:ea typeface="微软雅黑" panose="020B0503020204020204" pitchFamily="34" charset="-122"/>
              </a:rPr>
              <a:t>全局性的“左”倾严重错误始终占支配地位</a:t>
            </a:r>
            <a:r>
              <a:rPr lang="zh-CN" altLang="en-US" sz="1865" b="1"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b="1" dirty="0">
                <a:solidFill>
                  <a:srgbClr val="C00000"/>
                </a:solidFill>
                <a:latin typeface="微软雅黑" panose="020B0503020204020204" pitchFamily="34" charset="-122"/>
                <a:ea typeface="微软雅黑" panose="020B0503020204020204" pitchFamily="34" charset="-122"/>
              </a:rPr>
              <a:t>一方面，</a:t>
            </a:r>
            <a:r>
              <a:rPr lang="zh-CN" altLang="en-US" sz="1865" dirty="0">
                <a:solidFill>
                  <a:srgbClr val="5F0F05"/>
                </a:solidFill>
                <a:latin typeface="微软雅黑" panose="020B0503020204020204" pitchFamily="34" charset="-122"/>
                <a:ea typeface="微软雅黑" panose="020B0503020204020204" pitchFamily="34" charset="-122"/>
              </a:rPr>
              <a:t>是1957年以来，党内关于社会主义社会阶级斗争问题上的“左”倾思潮恶性发展的结果。</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b="1" dirty="0">
                <a:solidFill>
                  <a:srgbClr val="C00000"/>
                </a:solidFill>
                <a:latin typeface="微软雅黑" panose="020B0503020204020204" pitchFamily="34" charset="-122"/>
                <a:ea typeface="微软雅黑" panose="020B0503020204020204" pitchFamily="34" charset="-122"/>
              </a:rPr>
              <a:t>另一方面，</a:t>
            </a:r>
            <a:r>
              <a:rPr lang="zh-CN" altLang="en-US" sz="1865" dirty="0">
                <a:solidFill>
                  <a:srgbClr val="5F0F05"/>
                </a:solidFill>
                <a:latin typeface="微软雅黑" panose="020B0503020204020204" pitchFamily="34" charset="-122"/>
                <a:ea typeface="微软雅黑" panose="020B0503020204020204" pitchFamily="34" charset="-122"/>
              </a:rPr>
              <a:t>主要是毛泽东对当时的国内，国际形势分析的错误。在这一阶段，一大批党和国家领导人惨遭批斗、打击，一大批知识分子挨整，全国各地都建立起了革委会。全国“斗”、“批”、“改”运动普遍掀。全国陷入混乱。</a:t>
            </a:r>
            <a:endParaRPr lang="en-US" altLang="zh-CN" sz="1865" dirty="0">
              <a:solidFill>
                <a:srgbClr val="5F0F05"/>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l="3400" t="4729" r="2537" b="10901"/>
          <a:stretch>
            <a:fillRect/>
          </a:stretch>
        </p:blipFill>
        <p:spPr>
          <a:xfrm>
            <a:off x="911424" y="1790890"/>
            <a:ext cx="3535488" cy="2152629"/>
          </a:xfrm>
          <a:prstGeom prst="rect">
            <a:avLst/>
          </a:prstGeom>
        </p:spPr>
      </p:pic>
      <p:pic>
        <p:nvPicPr>
          <p:cNvPr id="5" name="图片 4"/>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l="5457" t="5589" r="3126" b="4965"/>
          <a:stretch>
            <a:fillRect/>
          </a:stretch>
        </p:blipFill>
        <p:spPr>
          <a:xfrm>
            <a:off x="911424" y="4221422"/>
            <a:ext cx="3535488" cy="2152629"/>
          </a:xfrm>
          <a:prstGeom prst="rect">
            <a:avLst/>
          </a:prstGeom>
        </p:spPr>
      </p:pic>
      <p:grpSp>
        <p:nvGrpSpPr>
          <p:cNvPr id="9" name="组合 8"/>
          <p:cNvGrpSpPr/>
          <p:nvPr/>
        </p:nvGrpSpPr>
        <p:grpSpPr>
          <a:xfrm>
            <a:off x="4704572" y="5155014"/>
            <a:ext cx="6672016" cy="1219039"/>
            <a:chOff x="3528429" y="3866259"/>
            <a:chExt cx="5004012" cy="914279"/>
          </a:xfrm>
        </p:grpSpPr>
        <p:sp>
          <p:nvSpPr>
            <p:cNvPr id="8" name="矩形 7"/>
            <p:cNvSpPr>
              <a:spLocks noChangeAspect="1"/>
            </p:cNvSpPr>
            <p:nvPr/>
          </p:nvSpPr>
          <p:spPr>
            <a:xfrm>
              <a:off x="3528429" y="3866259"/>
              <a:ext cx="5004012" cy="91427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6" name="矩形 5"/>
            <p:cNvSpPr/>
            <p:nvPr/>
          </p:nvSpPr>
          <p:spPr>
            <a:xfrm>
              <a:off x="3726179" y="3954066"/>
              <a:ext cx="4608512" cy="715725"/>
            </a:xfrm>
            <a:prstGeom prst="rect">
              <a:avLst/>
            </a:prstGeom>
          </p:spPr>
          <p:txBody>
            <a:bodyPr wrap="square">
              <a:spAutoFit/>
            </a:bodyPr>
            <a:lstStyle/>
            <a:p>
              <a:pPr algn="just" eaLnBrk="1"/>
              <a:r>
                <a:rPr lang="zh-CN" altLang="en-US" sz="1865" dirty="0">
                  <a:solidFill>
                    <a:srgbClr val="FFF2CD"/>
                  </a:solidFill>
                  <a:latin typeface="微软雅黑" panose="020B0503020204020204" pitchFamily="34" charset="-122"/>
                  <a:ea typeface="微软雅黑" panose="020B0503020204020204" pitchFamily="34" charset="-122"/>
                </a:rPr>
                <a:t>总之，文化大革命是一场由党内的最高领导者发动的，被林彪、江青反革命集团所利用的，给党和人民事业带来深重灾难的一场内乱。</a:t>
              </a:r>
              <a:endParaRPr lang="zh-CN" altLang="en-US" sz="1865" dirty="0">
                <a:solidFill>
                  <a:srgbClr val="FFF2CD"/>
                </a:solidFill>
                <a:latin typeface="微软雅黑" panose="020B0503020204020204" pitchFamily="34" charset="-122"/>
                <a:ea typeface="微软雅黑" panose="020B0503020204020204" pitchFamily="34" charset="-122"/>
              </a:endParaRPr>
            </a:p>
          </p:txBody>
        </p:sp>
      </p:grpSp>
      <p:sp>
        <p:nvSpPr>
          <p:cNvPr id="7" name="Rectangle 2"/>
          <p:cNvSpPr/>
          <p:nvPr/>
        </p:nvSpPr>
        <p:spPr>
          <a:xfrm>
            <a:off x="4704572" y="1790890"/>
            <a:ext cx="3281269" cy="697285"/>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r>
              <a:rPr lang="zh-CN" altLang="en-US" sz="3735" b="1" dirty="0">
                <a:solidFill>
                  <a:srgbClr val="C00000"/>
                </a:solidFill>
                <a:latin typeface="微软雅黑" panose="020B0503020204020204" pitchFamily="34" charset="-122"/>
                <a:ea typeface="微软雅黑" panose="020B0503020204020204" pitchFamily="34" charset="-122"/>
              </a:rPr>
              <a:t>文化大革命</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10" name="矩形: 圆角 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strVal val="2/3*#ppt_w"/>
                                          </p:val>
                                        </p:tav>
                                        <p:tav tm="100000">
                                          <p:val>
                                            <p:strVal val="#ppt_w"/>
                                          </p:val>
                                        </p:tav>
                                      </p:tavLst>
                                    </p:anim>
                                    <p:anim calcmode="lin" valueType="num">
                                      <p:cBhvr>
                                        <p:cTn id="8" dur="750" fill="hold"/>
                                        <p:tgtEl>
                                          <p:spTgt spid="4"/>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750" fill="hold"/>
                                        <p:tgtEl>
                                          <p:spTgt spid="5"/>
                                        </p:tgtEl>
                                        <p:attrNameLst>
                                          <p:attrName>ppt_w</p:attrName>
                                        </p:attrNameLst>
                                      </p:cBhvr>
                                      <p:tavLst>
                                        <p:tav tm="0">
                                          <p:val>
                                            <p:strVal val="2/3*#ppt_w"/>
                                          </p:val>
                                        </p:tav>
                                        <p:tav tm="100000">
                                          <p:val>
                                            <p:strVal val="#ppt_w"/>
                                          </p:val>
                                        </p:tav>
                                      </p:tavLst>
                                    </p:anim>
                                    <p:anim calcmode="lin" valueType="num">
                                      <p:cBhvr>
                                        <p:cTn id="12" dur="750" fill="hold"/>
                                        <p:tgtEl>
                                          <p:spTgt spid="5"/>
                                        </p:tgtEl>
                                        <p:attrNameLst>
                                          <p:attrName>ppt_h</p:attrName>
                                        </p:attrNameLst>
                                      </p:cBhvr>
                                      <p:tavLst>
                                        <p:tav tm="0">
                                          <p:val>
                                            <p:strVal val="2/3*#ppt_h"/>
                                          </p:val>
                                        </p:tav>
                                        <p:tav tm="100000">
                                          <p:val>
                                            <p:strVal val="#ppt_h"/>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1000"/>
                                        <p:tgtEl>
                                          <p:spTgt spid="3"/>
                                        </p:tgtEl>
                                      </p:cBhvr>
                                    </p:animEffect>
                                  </p:childTnLst>
                                </p:cTn>
                              </p:par>
                            </p:childTnLst>
                          </p:cTn>
                        </p:par>
                        <p:par>
                          <p:cTn id="23" fill="hold">
                            <p:stCondLst>
                              <p:cond delay="3000"/>
                            </p:stCondLst>
                            <p:childTnLst>
                              <p:par>
                                <p:cTn id="24" presetID="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ppt_x"/>
                                          </p:val>
                                        </p:tav>
                                        <p:tav tm="100000">
                                          <p:val>
                                            <p:strVal val="#ppt_x"/>
                                          </p:val>
                                        </p:tav>
                                      </p:tavLst>
                                    </p:anim>
                                    <p:anim calcmode="lin" valueType="num">
                                      <p:cBhvr additive="base">
                                        <p:cTn id="27" dur="750" fill="hold"/>
                                        <p:tgtEl>
                                          <p:spTgt spid="9"/>
                                        </p:tgtEl>
                                        <p:attrNameLst>
                                          <p:attrName>ppt_y</p:attrName>
                                        </p:attrNameLst>
                                      </p:cBhvr>
                                      <p:tavLst>
                                        <p:tav tm="0">
                                          <p:val>
                                            <p:strVal val="1+#ppt_h/2"/>
                                          </p:val>
                                        </p:tav>
                                        <p:tav tm="100000">
                                          <p:val>
                                            <p:strVal val="#ppt_y"/>
                                          </p:val>
                                        </p:tav>
                                      </p:tavLst>
                                    </p:anim>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21689" r="21689"/>
          <a:stretch>
            <a:fillRect/>
          </a:stretch>
        </p:blipFill>
        <p:spPr>
          <a:xfrm>
            <a:off x="9921941" y="1725580"/>
            <a:ext cx="1679509" cy="4401285"/>
          </a:xfrm>
          <a:custGeom>
            <a:avLst/>
            <a:gdLst>
              <a:gd name="connsiteX0" fmla="*/ 0 w 1259632"/>
              <a:gd name="connsiteY0" fmla="*/ 0 h 3301526"/>
              <a:gd name="connsiteX1" fmla="*/ 1259632 w 1259632"/>
              <a:gd name="connsiteY1" fmla="*/ 0 h 3301526"/>
              <a:gd name="connsiteX2" fmla="*/ 1259632 w 1259632"/>
              <a:gd name="connsiteY2" fmla="*/ 3301526 h 3301526"/>
              <a:gd name="connsiteX3" fmla="*/ 0 w 1259632"/>
              <a:gd name="connsiteY3" fmla="*/ 3301526 h 3301526"/>
            </a:gdLst>
            <a:ahLst/>
            <a:cxnLst>
              <a:cxn ang="0">
                <a:pos x="connsiteX0" y="connsiteY0"/>
              </a:cxn>
              <a:cxn ang="0">
                <a:pos x="connsiteX1" y="connsiteY1"/>
              </a:cxn>
              <a:cxn ang="0">
                <a:pos x="connsiteX2" y="connsiteY2"/>
              </a:cxn>
              <a:cxn ang="0">
                <a:pos x="connsiteX3" y="connsiteY3"/>
              </a:cxn>
            </a:cxnLst>
            <a:rect l="l" t="t" r="r" b="b"/>
            <a:pathLst>
              <a:path w="1259632" h="3301526">
                <a:moveTo>
                  <a:pt x="0" y="0"/>
                </a:moveTo>
                <a:lnTo>
                  <a:pt x="1259632" y="0"/>
                </a:lnTo>
                <a:lnTo>
                  <a:pt x="1259632" y="3301526"/>
                </a:lnTo>
                <a:lnTo>
                  <a:pt x="0" y="3301526"/>
                </a:lnTo>
                <a:close/>
              </a:path>
            </a:pathLst>
          </a:custGeom>
        </p:spPr>
      </p:pic>
      <p:sp>
        <p:nvSpPr>
          <p:cNvPr id="2" name="矩形 1"/>
          <p:cNvSpPr/>
          <p:nvPr/>
        </p:nvSpPr>
        <p:spPr>
          <a:xfrm>
            <a:off x="1103445" y="305665"/>
            <a:ext cx="4455066" cy="646331"/>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学习党史的重要意义</a:t>
            </a:r>
            <a:endParaRPr lang="zh-CN" altLang="en-US" sz="3600" dirty="0">
              <a:solidFill>
                <a:srgbClr val="C00000"/>
              </a:solidFill>
              <a:latin typeface="TypeLand 康熙字典體試用版" pitchFamily="50" charset="-120"/>
              <a:ea typeface="TypeLand 康熙字典體試用版" pitchFamily="50" charset="-120"/>
            </a:endParaRPr>
          </a:p>
        </p:txBody>
      </p:sp>
      <p:grpSp>
        <p:nvGrpSpPr>
          <p:cNvPr id="4" name="组合 3"/>
          <p:cNvGrpSpPr/>
          <p:nvPr/>
        </p:nvGrpSpPr>
        <p:grpSpPr>
          <a:xfrm>
            <a:off x="514185" y="4197803"/>
            <a:ext cx="2880320" cy="1932441"/>
            <a:chOff x="828551" y="3148352"/>
            <a:chExt cx="2160240" cy="1449331"/>
          </a:xfrm>
        </p:grpSpPr>
        <p:sp>
          <p:nvSpPr>
            <p:cNvPr id="24" name="矩形 23"/>
            <p:cNvSpPr/>
            <p:nvPr/>
          </p:nvSpPr>
          <p:spPr>
            <a:xfrm>
              <a:off x="828551" y="3148352"/>
              <a:ext cx="2160240" cy="14493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828551" y="3395964"/>
              <a:ext cx="2160240" cy="930928"/>
            </a:xfrm>
            <a:prstGeom prst="rect">
              <a:avLst/>
            </a:prstGeom>
          </p:spPr>
          <p:txBody>
            <a:bodyPr wrap="square">
              <a:spAutoFit/>
            </a:bodyPr>
            <a:lstStyle/>
            <a:p>
              <a:pPr algn="ctr"/>
              <a:r>
                <a:rPr lang="zh-CN" altLang="en-US" sz="3735" b="1" dirty="0">
                  <a:solidFill>
                    <a:srgbClr val="FFF2CD"/>
                  </a:solidFill>
                  <a:latin typeface="微软雅黑" panose="020B0503020204020204" pitchFamily="34" charset="-122"/>
                  <a:ea typeface="微软雅黑" panose="020B0503020204020204" pitchFamily="34" charset="-122"/>
                </a:rPr>
                <a:t>学习党史的</a:t>
              </a:r>
              <a:endParaRPr lang="en-US" altLang="zh-CN" sz="3735" b="1" dirty="0">
                <a:solidFill>
                  <a:srgbClr val="FFF2CD"/>
                </a:solidFill>
                <a:latin typeface="微软雅黑" panose="020B0503020204020204" pitchFamily="34" charset="-122"/>
                <a:ea typeface="微软雅黑" panose="020B0503020204020204" pitchFamily="34" charset="-122"/>
              </a:endParaRPr>
            </a:p>
            <a:p>
              <a:pPr algn="ctr"/>
              <a:r>
                <a:rPr lang="zh-CN" altLang="en-US" sz="3735" b="1" dirty="0">
                  <a:solidFill>
                    <a:srgbClr val="FFF2CD"/>
                  </a:solidFill>
                  <a:latin typeface="微软雅黑" panose="020B0503020204020204" pitchFamily="34" charset="-122"/>
                  <a:ea typeface="微软雅黑" panose="020B0503020204020204" pitchFamily="34" charset="-122"/>
                </a:rPr>
                <a:t>现实意义</a:t>
              </a:r>
              <a:endParaRPr lang="zh-CN" altLang="en-US" sz="3735" b="1" dirty="0">
                <a:solidFill>
                  <a:srgbClr val="FFF2CD"/>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12895" y="1725580"/>
            <a:ext cx="2880320" cy="1932442"/>
            <a:chOff x="827584" y="1294185"/>
            <a:chExt cx="2160240" cy="1449331"/>
          </a:xfrm>
        </p:grpSpPr>
        <p:sp>
          <p:nvSpPr>
            <p:cNvPr id="21" name="矩形 20"/>
            <p:cNvSpPr/>
            <p:nvPr/>
          </p:nvSpPr>
          <p:spPr>
            <a:xfrm>
              <a:off x="827584" y="1294185"/>
              <a:ext cx="2160240" cy="14493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TextBox 7"/>
            <p:cNvSpPr txBox="1"/>
            <p:nvPr/>
          </p:nvSpPr>
          <p:spPr>
            <a:xfrm>
              <a:off x="827584" y="1541796"/>
              <a:ext cx="2160240" cy="930928"/>
            </a:xfrm>
            <a:prstGeom prst="rect">
              <a:avLst/>
            </a:prstGeom>
            <a:noFill/>
          </p:spPr>
          <p:txBody>
            <a:bodyPr wrap="square" rtlCol="0">
              <a:spAutoFit/>
            </a:bodyPr>
            <a:lstStyle>
              <a:defPPr>
                <a:defRPr lang="zh-CN"/>
              </a:defPPr>
              <a:lvl1pPr>
                <a:defRPr sz="2600">
                  <a:solidFill>
                    <a:schemeClr val="accent1"/>
                  </a:solidFill>
                  <a:latin typeface="+mn-ea"/>
                  <a:ea typeface="+mn-ea"/>
                </a:defRPr>
              </a:lvl1pPr>
            </a:lstStyle>
            <a:p>
              <a:pPr algn="ctr"/>
              <a:r>
                <a:rPr lang="zh-CN" altLang="en-US" sz="3735" b="1" dirty="0">
                  <a:solidFill>
                    <a:srgbClr val="FFF2CD"/>
                  </a:solidFill>
                  <a:latin typeface="微软雅黑" panose="020B0503020204020204" pitchFamily="34" charset="-122"/>
                  <a:ea typeface="微软雅黑" panose="020B0503020204020204" pitchFamily="34" charset="-122"/>
                </a:rPr>
                <a:t>习总书记</a:t>
              </a:r>
              <a:endParaRPr lang="en-US" altLang="zh-CN" sz="3735" b="1" dirty="0">
                <a:solidFill>
                  <a:srgbClr val="FFF2CD"/>
                </a:solidFill>
                <a:latin typeface="微软雅黑" panose="020B0503020204020204" pitchFamily="34" charset="-122"/>
                <a:ea typeface="微软雅黑" panose="020B0503020204020204" pitchFamily="34" charset="-122"/>
              </a:endParaRPr>
            </a:p>
            <a:p>
              <a:pPr algn="ctr"/>
              <a:r>
                <a:rPr lang="zh-CN" altLang="en-US" sz="3735" b="1" dirty="0">
                  <a:solidFill>
                    <a:srgbClr val="FFF2CD"/>
                  </a:solidFill>
                  <a:latin typeface="微软雅黑" panose="020B0503020204020204" pitchFamily="34" charset="-122"/>
                  <a:ea typeface="微软雅黑" panose="020B0503020204020204" pitchFamily="34" charset="-122"/>
                </a:rPr>
                <a:t>强调</a:t>
              </a:r>
              <a:endParaRPr lang="zh-CN" altLang="en-US" sz="3735" dirty="0">
                <a:solidFill>
                  <a:srgbClr val="FFF2CD"/>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3684342" y="1708369"/>
            <a:ext cx="5952661" cy="1951816"/>
          </a:xfrm>
          <a:prstGeom prst="rect">
            <a:avLst/>
          </a:prstGeom>
          <a:noFill/>
        </p:spPr>
        <p:txBody>
          <a:bodyPr wrap="square" rtlCol="0">
            <a:spAutoFit/>
          </a:bodyPr>
          <a:lstStyle/>
          <a:p>
            <a:pPr algn="just">
              <a:lnSpc>
                <a:spcPts val="2935"/>
              </a:lnSpc>
            </a:pPr>
            <a:r>
              <a:rPr lang="zh-CN" altLang="en-US" sz="1865" dirty="0">
                <a:solidFill>
                  <a:srgbClr val="5F0F05"/>
                </a:solidFill>
                <a:latin typeface="微软雅黑" panose="020B0503020204020204" pitchFamily="34" charset="-122"/>
                <a:ea typeface="微软雅黑" panose="020B0503020204020204" pitchFamily="34" charset="-122"/>
              </a:rPr>
              <a:t>历史是最好的教科书，中国革命历史是最好的营养剂。学习党史、国史，是坚持和发展中国特色社会主义、把党和国家各项事业继续推向前进的必修课。在对历史的深入思考中做好现实工作，更好走向未来，不断交出坚持和发展中国特色社会主义的合格答卷。</a:t>
            </a:r>
            <a:endParaRPr lang="en-US" altLang="zh-CN" sz="1865" dirty="0">
              <a:solidFill>
                <a:srgbClr val="5F0F05"/>
              </a:solidFill>
              <a:latin typeface="微软雅黑" panose="020B0503020204020204" pitchFamily="34" charset="-122"/>
              <a:ea typeface="微软雅黑" panose="020B0503020204020204" pitchFamily="34" charset="-122"/>
            </a:endParaRPr>
          </a:p>
        </p:txBody>
      </p:sp>
      <p:sp>
        <p:nvSpPr>
          <p:cNvPr id="25" name="矩形 24"/>
          <p:cNvSpPr/>
          <p:nvPr/>
        </p:nvSpPr>
        <p:spPr>
          <a:xfrm>
            <a:off x="3687437" y="4197804"/>
            <a:ext cx="5946472" cy="57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rgbClr val="FFF2CD"/>
                </a:solidFill>
                <a:latin typeface="微软雅黑" panose="020B0503020204020204" pitchFamily="34" charset="-122"/>
                <a:ea typeface="微软雅黑" panose="020B0503020204020204" pitchFamily="34" charset="-122"/>
              </a:rPr>
              <a:t>可以从历史中汲取智慧和力量</a:t>
            </a:r>
            <a:endParaRPr lang="zh-CN" altLang="en-US" sz="2400" dirty="0">
              <a:solidFill>
                <a:srgbClr val="FFF2CD"/>
              </a:solidFill>
              <a:latin typeface="微软雅黑" panose="020B0503020204020204" pitchFamily="34" charset="-122"/>
              <a:ea typeface="微软雅黑" panose="020B0503020204020204" pitchFamily="34" charset="-122"/>
            </a:endParaRPr>
          </a:p>
        </p:txBody>
      </p:sp>
      <p:sp>
        <p:nvSpPr>
          <p:cNvPr id="29" name="矩形 28"/>
          <p:cNvSpPr/>
          <p:nvPr/>
        </p:nvSpPr>
        <p:spPr>
          <a:xfrm>
            <a:off x="3687437" y="5554244"/>
            <a:ext cx="5946472" cy="57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rgbClr val="FFF2CD"/>
                </a:solidFill>
                <a:latin typeface="微软雅黑" panose="020B0503020204020204" pitchFamily="34" charset="-122"/>
                <a:ea typeface="微软雅黑" panose="020B0503020204020204" pitchFamily="34" charset="-122"/>
              </a:rPr>
              <a:t>是继承党的成功经验和优良传统的需要</a:t>
            </a:r>
            <a:endParaRPr lang="zh-CN" altLang="en-US" sz="2400" dirty="0">
              <a:solidFill>
                <a:srgbClr val="FFF2CD"/>
              </a:solidFill>
              <a:latin typeface="微软雅黑" panose="020B0503020204020204" pitchFamily="34" charset="-122"/>
              <a:ea typeface="微软雅黑" panose="020B0503020204020204" pitchFamily="34" charset="-122"/>
            </a:endParaRPr>
          </a:p>
        </p:txBody>
      </p:sp>
      <p:sp>
        <p:nvSpPr>
          <p:cNvPr id="30" name="矩形 29"/>
          <p:cNvSpPr/>
          <p:nvPr/>
        </p:nvSpPr>
        <p:spPr>
          <a:xfrm>
            <a:off x="3687437" y="4869209"/>
            <a:ext cx="5946472" cy="57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rgbClr val="FFF2CD"/>
                </a:solidFill>
                <a:latin typeface="微软雅黑" panose="020B0503020204020204" pitchFamily="34" charset="-122"/>
                <a:ea typeface="微软雅黑" panose="020B0503020204020204" pitchFamily="34" charset="-122"/>
              </a:rPr>
              <a:t>是加强党的思想理论建的重要任务</a:t>
            </a:r>
            <a:endParaRPr lang="zh-CN" altLang="en-US" sz="2400" dirty="0">
              <a:solidFill>
                <a:srgbClr val="FFF2CD"/>
              </a:solidFill>
              <a:latin typeface="微软雅黑" panose="020B0503020204020204" pitchFamily="34" charset="-122"/>
              <a:ea typeface="微软雅黑" panose="020B0503020204020204" pitchFamily="34" charset="-122"/>
            </a:endParaRPr>
          </a:p>
        </p:txBody>
      </p:sp>
      <p:sp>
        <p:nvSpPr>
          <p:cNvPr id="15" name="矩形: 圆角 14"/>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right)">
                                      <p:cBhvr>
                                        <p:cTn id="15" dur="750"/>
                                        <p:tgtEl>
                                          <p:spTgt spid="34"/>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10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10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1000"/>
                                        <p:tgtEl>
                                          <p:spTgt spid="3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1000"/>
                                        <p:tgtEl>
                                          <p:spTgt spid="29"/>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animBg="1"/>
      <p:bldP spid="29" grpId="0" animBg="1"/>
      <p:bldP spid="30"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65580" y="2761761"/>
            <a:ext cx="6240693" cy="2965555"/>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大会通过了政治报告和党章修正草案，九大通过的新党章，错误地把“无产阶级专政下继续革命的理论”和林彪“是毛泽东同志的亲密战友和接班人”写进了总纲；</a:t>
            </a:r>
            <a:r>
              <a:rPr lang="zh-CN" altLang="en-US" sz="1865" b="1" dirty="0">
                <a:solidFill>
                  <a:srgbClr val="C00000"/>
                </a:solidFill>
                <a:latin typeface="微软雅黑" panose="020B0503020204020204" pitchFamily="34" charset="-122"/>
                <a:ea typeface="微软雅黑" panose="020B0503020204020204" pitchFamily="34" charset="-122"/>
              </a:rPr>
              <a:t>对毛泽东思想作了歪曲的阐述</a:t>
            </a:r>
            <a:r>
              <a:rPr lang="zh-CN" altLang="en-US" sz="1865" dirty="0">
                <a:solidFill>
                  <a:srgbClr val="5F0F05"/>
                </a:solidFill>
                <a:latin typeface="微软雅黑" panose="020B0503020204020204" pitchFamily="34" charset="-122"/>
                <a:ea typeface="微软雅黑" panose="020B0503020204020204" pitchFamily="34" charset="-122"/>
              </a:rPr>
              <a:t>；</a:t>
            </a:r>
            <a:r>
              <a:rPr lang="zh-CN" altLang="en-US" sz="1865" b="1" dirty="0">
                <a:solidFill>
                  <a:srgbClr val="C00000"/>
                </a:solidFill>
                <a:latin typeface="微软雅黑" panose="020B0503020204020204" pitchFamily="34" charset="-122"/>
                <a:ea typeface="微软雅黑" panose="020B0503020204020204" pitchFamily="34" charset="-122"/>
              </a:rPr>
              <a:t>砍掉了原党章中党员权利一节</a:t>
            </a:r>
            <a:r>
              <a:rPr lang="zh-CN" altLang="en-US" sz="1865" dirty="0">
                <a:solidFill>
                  <a:srgbClr val="5F0F05"/>
                </a:solidFill>
                <a:latin typeface="微软雅黑" panose="020B0503020204020204" pitchFamily="34" charset="-122"/>
                <a:ea typeface="微软雅黑" panose="020B0503020204020204" pitchFamily="34" charset="-122"/>
              </a:rPr>
              <a:t>，取消了党员的预备期，取消了中央书记处，取消了中央监察委员会等机构。</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dirty="0">
                <a:solidFill>
                  <a:srgbClr val="5F0F05"/>
                </a:solidFill>
                <a:latin typeface="微软雅黑" panose="020B0503020204020204" pitchFamily="34" charset="-122"/>
                <a:ea typeface="微软雅黑" panose="020B0503020204020204" pitchFamily="34" charset="-122"/>
              </a:rPr>
              <a:t>九大自始至终被</a:t>
            </a:r>
            <a:r>
              <a:rPr lang="zh-CN" altLang="en-US" sz="1865" b="1" dirty="0">
                <a:solidFill>
                  <a:srgbClr val="C00000"/>
                </a:solidFill>
                <a:latin typeface="微软雅黑" panose="020B0503020204020204" pitchFamily="34" charset="-122"/>
                <a:ea typeface="微软雅黑" panose="020B0503020204020204" pitchFamily="34" charset="-122"/>
              </a:rPr>
              <a:t>强烈的个人崇拜</a:t>
            </a:r>
            <a:r>
              <a:rPr lang="zh-CN" altLang="en-US" sz="1865" dirty="0">
                <a:solidFill>
                  <a:srgbClr val="5F0F05"/>
                </a:solidFill>
                <a:latin typeface="微软雅黑" panose="020B0503020204020204" pitchFamily="34" charset="-122"/>
                <a:ea typeface="微软雅黑" panose="020B0503020204020204" pitchFamily="34" charset="-122"/>
              </a:rPr>
              <a:t>和</a:t>
            </a:r>
            <a:r>
              <a:rPr lang="zh-CN" altLang="en-US" sz="1865" b="1" dirty="0">
                <a:solidFill>
                  <a:srgbClr val="C00000"/>
                </a:solidFill>
                <a:latin typeface="微软雅黑" panose="020B0503020204020204" pitchFamily="34" charset="-122"/>
                <a:ea typeface="微软雅黑" panose="020B0503020204020204" pitchFamily="34" charset="-122"/>
              </a:rPr>
              <a:t>“左”倾狂热气氛</a:t>
            </a:r>
            <a:r>
              <a:rPr lang="zh-CN" altLang="en-US" sz="1865" dirty="0">
                <a:solidFill>
                  <a:srgbClr val="5F0F05"/>
                </a:solidFill>
                <a:latin typeface="微软雅黑" panose="020B0503020204020204" pitchFamily="34" charset="-122"/>
                <a:ea typeface="微软雅黑" panose="020B0503020204020204" pitchFamily="34" charset="-122"/>
              </a:rPr>
              <a:t>所笼罩。它加重了林彪、江青等人在党中央的地位，使“文化大革命”的错误理论和实践更加合法化。实践证明，</a:t>
            </a:r>
            <a:r>
              <a:rPr lang="zh-CN" altLang="en-US" sz="1865" b="1" dirty="0">
                <a:solidFill>
                  <a:srgbClr val="C00000"/>
                </a:solidFill>
                <a:latin typeface="微软雅黑" panose="020B0503020204020204" pitchFamily="34" charset="-122"/>
                <a:ea typeface="微软雅黑" panose="020B0503020204020204" pitchFamily="34" charset="-122"/>
              </a:rPr>
              <a:t>九大的思想上、政治上和组织上的指导方针都是错误的。</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b="19806"/>
          <a:stretch>
            <a:fillRect/>
          </a:stretch>
        </p:blipFill>
        <p:spPr>
          <a:xfrm>
            <a:off x="731045" y="2531415"/>
            <a:ext cx="3994985" cy="2433756"/>
          </a:xfrm>
          <a:prstGeom prst="rect">
            <a:avLst/>
          </a:prstGeom>
        </p:spPr>
      </p:pic>
      <p:sp>
        <p:nvSpPr>
          <p:cNvPr id="7" name="矩形 6"/>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中国共产党第九次全国代表大会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8" name="矩形 7"/>
          <p:cNvSpPr>
            <a:spLocks noChangeAspect="1"/>
          </p:cNvSpPr>
          <p:nvPr/>
        </p:nvSpPr>
        <p:spPr>
          <a:xfrm>
            <a:off x="731044" y="5141401"/>
            <a:ext cx="3994985" cy="846399"/>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rgbClr val="FFF2CD"/>
                </a:solidFill>
                <a:latin typeface="微软雅黑" panose="020B0503020204020204" pitchFamily="34" charset="-122"/>
                <a:ea typeface="微软雅黑" panose="020B0503020204020204" pitchFamily="34" charset="-122"/>
              </a:rPr>
              <a:t>时间：</a:t>
            </a:r>
            <a:r>
              <a:rPr lang="en-US" altLang="zh-CN" sz="1865" dirty="0">
                <a:solidFill>
                  <a:srgbClr val="FFF2CD"/>
                </a:solidFill>
                <a:latin typeface="微软雅黑" panose="020B0503020204020204" pitchFamily="34" charset="-122"/>
                <a:ea typeface="微软雅黑" panose="020B0503020204020204" pitchFamily="34" charset="-122"/>
              </a:rPr>
              <a:t>1969</a:t>
            </a:r>
            <a:r>
              <a:rPr lang="zh-CN" altLang="en-US" sz="1865" dirty="0">
                <a:solidFill>
                  <a:srgbClr val="FFF2CD"/>
                </a:solidFill>
                <a:latin typeface="微软雅黑" panose="020B0503020204020204" pitchFamily="34" charset="-122"/>
                <a:ea typeface="微软雅黑" panose="020B0503020204020204" pitchFamily="34" charset="-122"/>
              </a:rPr>
              <a:t>年</a:t>
            </a:r>
            <a:r>
              <a:rPr lang="en-US" altLang="zh-CN" sz="1865" dirty="0">
                <a:solidFill>
                  <a:srgbClr val="FFF2CD"/>
                </a:solidFill>
                <a:latin typeface="微软雅黑" panose="020B0503020204020204" pitchFamily="34" charset="-122"/>
                <a:ea typeface="微软雅黑" panose="020B0503020204020204" pitchFamily="34" charset="-122"/>
              </a:rPr>
              <a:t>4</a:t>
            </a:r>
            <a:r>
              <a:rPr lang="zh-CN" altLang="en-US" sz="1865" dirty="0">
                <a:solidFill>
                  <a:srgbClr val="FFF2CD"/>
                </a:solidFill>
                <a:latin typeface="微软雅黑" panose="020B0503020204020204" pitchFamily="34" charset="-122"/>
                <a:ea typeface="微软雅黑" panose="020B0503020204020204" pitchFamily="34" charset="-122"/>
              </a:rPr>
              <a:t>月</a:t>
            </a:r>
            <a:r>
              <a:rPr lang="en-US" altLang="zh-CN" sz="1865" dirty="0">
                <a:solidFill>
                  <a:srgbClr val="FFF2CD"/>
                </a:solidFill>
                <a:latin typeface="微软雅黑" panose="020B0503020204020204" pitchFamily="34" charset="-122"/>
                <a:ea typeface="微软雅黑" panose="020B0503020204020204" pitchFamily="34" charset="-122"/>
              </a:rPr>
              <a:t>1</a:t>
            </a:r>
            <a:r>
              <a:rPr lang="zh-CN" altLang="en-US" sz="1865" dirty="0">
                <a:solidFill>
                  <a:srgbClr val="FFF2CD"/>
                </a:solidFill>
                <a:latin typeface="微软雅黑" panose="020B0503020204020204" pitchFamily="34" charset="-122"/>
                <a:ea typeface="微软雅黑" panose="020B0503020204020204" pitchFamily="34" charset="-122"/>
              </a:rPr>
              <a:t>日</a:t>
            </a:r>
            <a:r>
              <a:rPr lang="en-US" altLang="zh-CN" sz="1865" dirty="0">
                <a:solidFill>
                  <a:srgbClr val="FFF2CD"/>
                </a:solidFill>
                <a:latin typeface="微软雅黑" panose="020B0503020204020204" pitchFamily="34" charset="-122"/>
                <a:ea typeface="微软雅黑" panose="020B0503020204020204" pitchFamily="34" charset="-122"/>
              </a:rPr>
              <a:t>-24</a:t>
            </a:r>
            <a:r>
              <a:rPr lang="zh-CN" altLang="en-US" sz="1865" dirty="0">
                <a:solidFill>
                  <a:srgbClr val="FFF2CD"/>
                </a:solidFill>
                <a:latin typeface="微软雅黑" panose="020B0503020204020204" pitchFamily="34" charset="-122"/>
                <a:ea typeface="微软雅黑" panose="020B0503020204020204" pitchFamily="34" charset="-122"/>
              </a:rPr>
              <a:t>日</a:t>
            </a:r>
            <a:endParaRPr lang="en-US" altLang="zh-CN" sz="1865" dirty="0">
              <a:solidFill>
                <a:srgbClr val="FFF2CD"/>
              </a:solidFill>
              <a:latin typeface="微软雅黑" panose="020B0503020204020204" pitchFamily="34" charset="-122"/>
              <a:ea typeface="微软雅黑" panose="020B0503020204020204" pitchFamily="34" charset="-122"/>
            </a:endParaRPr>
          </a:p>
          <a:p>
            <a:pPr algn="ctr"/>
            <a:r>
              <a:rPr lang="zh-CN" altLang="en-US" sz="1865" dirty="0">
                <a:solidFill>
                  <a:srgbClr val="FFF2CD"/>
                </a:solidFill>
                <a:latin typeface="微软雅黑" panose="020B0503020204020204" pitchFamily="34" charset="-122"/>
                <a:ea typeface="微软雅黑" panose="020B0503020204020204" pitchFamily="34" charset="-122"/>
              </a:rPr>
              <a:t>地点：北京</a:t>
            </a:r>
            <a:endParaRPr lang="en-US" altLang="zh-CN" sz="1865" dirty="0">
              <a:solidFill>
                <a:srgbClr val="FFF2CD"/>
              </a:solidFill>
              <a:latin typeface="微软雅黑" panose="020B0503020204020204" pitchFamily="34" charset="-122"/>
              <a:ea typeface="微软雅黑" panose="020B0503020204020204" pitchFamily="34" charset="-122"/>
            </a:endParaRPr>
          </a:p>
        </p:txBody>
      </p:sp>
      <p:sp>
        <p:nvSpPr>
          <p:cNvPr id="9" name="矩形 8"/>
          <p:cNvSpPr>
            <a:spLocks noChangeAspect="1"/>
          </p:cNvSpPr>
          <p:nvPr/>
        </p:nvSpPr>
        <p:spPr>
          <a:xfrm>
            <a:off x="4847861" y="2531415"/>
            <a:ext cx="6613095" cy="3456384"/>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0" name="矩形: 圆角 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1" name="矩形 10"/>
          <p:cNvSpPr/>
          <p:nvPr/>
        </p:nvSpPr>
        <p:spPr>
          <a:xfrm>
            <a:off x="1254820" y="278937"/>
            <a:ext cx="3539752"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文化大革命时期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750"/>
                                        <p:tgtEl>
                                          <p:spTgt spid="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750"/>
                                        <p:tgtEl>
                                          <p:spTgt spid="8"/>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10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1045" y="2468894"/>
            <a:ext cx="6997137" cy="3827523"/>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大会是在粉碎林彪反革命集团后，周恩来主持中央日常工作，全国各方面形势有了好转的情况下召开的。</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b="1" dirty="0">
                <a:solidFill>
                  <a:srgbClr val="C00000"/>
                </a:solidFill>
                <a:latin typeface="微软雅黑" panose="020B0503020204020204" pitchFamily="34" charset="-122"/>
                <a:ea typeface="微软雅黑" panose="020B0503020204020204" pitchFamily="34" charset="-122"/>
              </a:rPr>
              <a:t>会上宣布，</a:t>
            </a:r>
            <a:r>
              <a:rPr lang="zh-CN" altLang="en-US" sz="1865" dirty="0">
                <a:solidFill>
                  <a:srgbClr val="5F0F05"/>
                </a:solidFill>
                <a:latin typeface="微软雅黑" panose="020B0503020204020204" pitchFamily="34" charset="-122"/>
                <a:ea typeface="微软雅黑" panose="020B0503020204020204" pitchFamily="34" charset="-122"/>
              </a:rPr>
              <a:t>中央政治局决定王洪文到中央工作，并同华国锋、吴德一起列席政治局会议。会议决定成立由王洪文负责的党章修改小组提出党章修改草案。</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dirty="0">
                <a:solidFill>
                  <a:srgbClr val="5F0F05"/>
                </a:solidFill>
                <a:latin typeface="微软雅黑" panose="020B0503020204020204" pitchFamily="34" charset="-122"/>
                <a:ea typeface="微软雅黑" panose="020B0503020204020204" pitchFamily="34" charset="-122"/>
              </a:rPr>
              <a:t>十大党章</a:t>
            </a:r>
            <a:r>
              <a:rPr lang="zh-CN" altLang="en-US" sz="1865" b="1" dirty="0">
                <a:solidFill>
                  <a:srgbClr val="C00000"/>
                </a:solidFill>
                <a:latin typeface="微软雅黑" panose="020B0503020204020204" pitchFamily="34" charset="-122"/>
                <a:ea typeface="微软雅黑" panose="020B0503020204020204" pitchFamily="34" charset="-122"/>
              </a:rPr>
              <a:t>在“左”倾错误方面的新发展</a:t>
            </a:r>
            <a:r>
              <a:rPr lang="zh-CN" altLang="en-US" sz="1865" dirty="0">
                <a:solidFill>
                  <a:srgbClr val="5F0F05"/>
                </a:solidFill>
                <a:latin typeface="微软雅黑" panose="020B0503020204020204" pitchFamily="34" charset="-122"/>
                <a:ea typeface="微软雅黑" panose="020B0503020204020204" pitchFamily="34" charset="-122"/>
              </a:rPr>
              <a:t>，主要是</a:t>
            </a:r>
            <a:r>
              <a:rPr lang="zh-CN" altLang="en-US" sz="1865" b="1" dirty="0">
                <a:solidFill>
                  <a:srgbClr val="C00000"/>
                </a:solidFill>
                <a:latin typeface="微软雅黑" panose="020B0503020204020204" pitchFamily="34" charset="-122"/>
                <a:ea typeface="微软雅黑" panose="020B0503020204020204" pitchFamily="34" charset="-122"/>
              </a:rPr>
              <a:t>充实所谓两条路线斗争经验的内容</a:t>
            </a:r>
            <a:r>
              <a:rPr lang="zh-CN" altLang="en-US" sz="1865" dirty="0">
                <a:solidFill>
                  <a:srgbClr val="5F0F05"/>
                </a:solidFill>
                <a:latin typeface="微软雅黑" panose="020B0503020204020204" pitchFamily="34" charset="-122"/>
                <a:ea typeface="微软雅黑" panose="020B0503020204020204" pitchFamily="34" charset="-122"/>
              </a:rPr>
              <a:t>，把“批判修正主义列为加强党的思想建设的长期任务”；片面提出</a:t>
            </a:r>
            <a:r>
              <a:rPr lang="zh-CN" altLang="en-US" sz="1865" b="1" dirty="0">
                <a:solidFill>
                  <a:srgbClr val="C00000"/>
                </a:solidFill>
                <a:latin typeface="微软雅黑" panose="020B0503020204020204" pitchFamily="34" charset="-122"/>
                <a:ea typeface="微软雅黑" panose="020B0503020204020204" pitchFamily="34" charset="-122"/>
              </a:rPr>
              <a:t>“反潮流”原则</a:t>
            </a:r>
            <a:r>
              <a:rPr lang="zh-CN" altLang="en-US" sz="1865" dirty="0">
                <a:solidFill>
                  <a:srgbClr val="5F0F05"/>
                </a:solidFill>
                <a:latin typeface="微软雅黑" panose="020B0503020204020204" pitchFamily="34" charset="-122"/>
                <a:ea typeface="微软雅黑" panose="020B0503020204020204" pitchFamily="34" charset="-122"/>
              </a:rPr>
              <a:t>，要求党员要具有反潮流的精神等。</a:t>
            </a:r>
            <a:endParaRPr lang="zh-CN" altLang="en-US"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dirty="0">
                <a:solidFill>
                  <a:srgbClr val="5F0F05"/>
                </a:solidFill>
                <a:latin typeface="微软雅黑" panose="020B0503020204020204" pitchFamily="34" charset="-122"/>
                <a:ea typeface="微软雅黑" panose="020B0503020204020204" pitchFamily="34" charset="-122"/>
              </a:rPr>
              <a:t>一些在“文化大革命”中遭到打击，被排斥在九届中央委员会之外的老干部入选中央委员。虽然江青集团的骨干分子更多地进入新的中央委员会，但一批众望所归的老同志入选，</a:t>
            </a:r>
            <a:r>
              <a:rPr lang="zh-CN" altLang="en-US" sz="1865" b="1" dirty="0">
                <a:solidFill>
                  <a:srgbClr val="C00000"/>
                </a:solidFill>
                <a:latin typeface="微软雅黑" panose="020B0503020204020204" pitchFamily="34" charset="-122"/>
                <a:ea typeface="微软雅黑" panose="020B0503020204020204" pitchFamily="34" charset="-122"/>
              </a:rPr>
              <a:t>反映了党内健康力量的增强。 </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8109039" y="2577812"/>
            <a:ext cx="3348732" cy="2275349"/>
          </a:xfrm>
          <a:prstGeom prst="rect">
            <a:avLst/>
          </a:prstGeom>
        </p:spPr>
      </p:pic>
      <p:sp>
        <p:nvSpPr>
          <p:cNvPr id="7" name="矩形 6"/>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中国共产党第十次全国代表大会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8" name="矩形 7"/>
          <p:cNvSpPr>
            <a:spLocks noChangeAspect="1"/>
          </p:cNvSpPr>
          <p:nvPr/>
        </p:nvSpPr>
        <p:spPr>
          <a:xfrm>
            <a:off x="8112225" y="5075789"/>
            <a:ext cx="3348732" cy="1117327"/>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rgbClr val="FFF2CD"/>
                </a:solidFill>
                <a:latin typeface="微软雅黑" panose="020B0503020204020204" pitchFamily="34" charset="-122"/>
                <a:ea typeface="微软雅黑" panose="020B0503020204020204" pitchFamily="34" charset="-122"/>
              </a:rPr>
              <a:t>时间：</a:t>
            </a:r>
            <a:r>
              <a:rPr lang="en-US" altLang="zh-CN" sz="1865" dirty="0">
                <a:solidFill>
                  <a:srgbClr val="FFF2CD"/>
                </a:solidFill>
                <a:latin typeface="微软雅黑" panose="020B0503020204020204" pitchFamily="34" charset="-122"/>
                <a:ea typeface="微软雅黑" panose="020B0503020204020204" pitchFamily="34" charset="-122"/>
              </a:rPr>
              <a:t>1973</a:t>
            </a:r>
            <a:r>
              <a:rPr lang="zh-CN" altLang="en-US" sz="1865" dirty="0">
                <a:solidFill>
                  <a:srgbClr val="FFF2CD"/>
                </a:solidFill>
                <a:latin typeface="微软雅黑" panose="020B0503020204020204" pitchFamily="34" charset="-122"/>
                <a:ea typeface="微软雅黑" panose="020B0503020204020204" pitchFamily="34" charset="-122"/>
              </a:rPr>
              <a:t>年</a:t>
            </a:r>
            <a:r>
              <a:rPr lang="en-US" altLang="zh-CN" sz="1865" dirty="0">
                <a:solidFill>
                  <a:srgbClr val="FFF2CD"/>
                </a:solidFill>
                <a:latin typeface="微软雅黑" panose="020B0503020204020204" pitchFamily="34" charset="-122"/>
                <a:ea typeface="微软雅黑" panose="020B0503020204020204" pitchFamily="34" charset="-122"/>
              </a:rPr>
              <a:t>8</a:t>
            </a:r>
            <a:r>
              <a:rPr lang="zh-CN" altLang="en-US" sz="1865" dirty="0">
                <a:solidFill>
                  <a:srgbClr val="FFF2CD"/>
                </a:solidFill>
                <a:latin typeface="微软雅黑" panose="020B0503020204020204" pitchFamily="34" charset="-122"/>
                <a:ea typeface="微软雅黑" panose="020B0503020204020204" pitchFamily="34" charset="-122"/>
              </a:rPr>
              <a:t>月</a:t>
            </a:r>
            <a:r>
              <a:rPr lang="en-US" altLang="zh-CN" sz="1865" dirty="0">
                <a:solidFill>
                  <a:srgbClr val="FFF2CD"/>
                </a:solidFill>
                <a:latin typeface="微软雅黑" panose="020B0503020204020204" pitchFamily="34" charset="-122"/>
                <a:ea typeface="微软雅黑" panose="020B0503020204020204" pitchFamily="34" charset="-122"/>
              </a:rPr>
              <a:t>24</a:t>
            </a:r>
            <a:r>
              <a:rPr lang="zh-CN" altLang="en-US" sz="1865" dirty="0">
                <a:solidFill>
                  <a:srgbClr val="FFF2CD"/>
                </a:solidFill>
                <a:latin typeface="微软雅黑" panose="020B0503020204020204" pitchFamily="34" charset="-122"/>
                <a:ea typeface="微软雅黑" panose="020B0503020204020204" pitchFamily="34" charset="-122"/>
              </a:rPr>
              <a:t>日</a:t>
            </a:r>
            <a:r>
              <a:rPr lang="en-US" altLang="zh-CN" sz="1865" dirty="0">
                <a:solidFill>
                  <a:srgbClr val="FFF2CD"/>
                </a:solidFill>
                <a:latin typeface="微软雅黑" panose="020B0503020204020204" pitchFamily="34" charset="-122"/>
                <a:ea typeface="微软雅黑" panose="020B0503020204020204" pitchFamily="34" charset="-122"/>
              </a:rPr>
              <a:t>-28</a:t>
            </a:r>
            <a:r>
              <a:rPr lang="zh-CN" altLang="en-US" sz="1865" dirty="0">
                <a:solidFill>
                  <a:srgbClr val="FFF2CD"/>
                </a:solidFill>
                <a:latin typeface="微软雅黑" panose="020B0503020204020204" pitchFamily="34" charset="-122"/>
                <a:ea typeface="微软雅黑" panose="020B0503020204020204" pitchFamily="34" charset="-122"/>
              </a:rPr>
              <a:t>日</a:t>
            </a:r>
            <a:endParaRPr lang="en-US" altLang="zh-CN" sz="1865" dirty="0">
              <a:solidFill>
                <a:srgbClr val="FFF2CD"/>
              </a:solidFill>
              <a:latin typeface="微软雅黑" panose="020B0503020204020204" pitchFamily="34" charset="-122"/>
              <a:ea typeface="微软雅黑" panose="020B0503020204020204" pitchFamily="34" charset="-122"/>
            </a:endParaRPr>
          </a:p>
          <a:p>
            <a:pPr algn="ctr"/>
            <a:r>
              <a:rPr lang="zh-CN" altLang="en-US" sz="1865" dirty="0">
                <a:solidFill>
                  <a:srgbClr val="FFF2CD"/>
                </a:solidFill>
                <a:latin typeface="微软雅黑" panose="020B0503020204020204" pitchFamily="34" charset="-122"/>
                <a:ea typeface="微软雅黑" panose="020B0503020204020204" pitchFamily="34" charset="-122"/>
              </a:rPr>
              <a:t>地点：北京</a:t>
            </a:r>
            <a:endParaRPr lang="en-US" altLang="zh-CN" sz="1865" dirty="0">
              <a:solidFill>
                <a:srgbClr val="FFF2CD"/>
              </a:solidFill>
              <a:latin typeface="微软雅黑" panose="020B0503020204020204" pitchFamily="34" charset="-122"/>
              <a:ea typeface="微软雅黑" panose="020B0503020204020204" pitchFamily="34" charset="-122"/>
            </a:endParaRPr>
          </a:p>
        </p:txBody>
      </p:sp>
      <p:sp>
        <p:nvSpPr>
          <p:cNvPr id="10" name="矩形: 圆角 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9" name="矩形 8"/>
          <p:cNvSpPr/>
          <p:nvPr/>
        </p:nvSpPr>
        <p:spPr>
          <a:xfrm>
            <a:off x="1254820" y="278937"/>
            <a:ext cx="3539752"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文化大革命时期</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750"/>
                                        <p:tgtEl>
                                          <p:spTgt spid="5"/>
                                        </p:tgtEl>
                                      </p:cBhvr>
                                    </p:animEffect>
                                  </p:childTnLst>
                                </p:cTn>
                              </p:par>
                              <p:par>
                                <p:cTn id="14" presetID="16" presetClass="entr" presetSubtype="21" fill="hold" grpId="0" nodeType="withEffect">
                                  <p:stCondLst>
                                    <p:cond delay="15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750"/>
                                        <p:tgtEl>
                                          <p:spTgt spid="8"/>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1000"/>
                                        <p:tgtEl>
                                          <p:spTgt spid="4"/>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19685" y="2814690"/>
            <a:ext cx="8752628" cy="1754326"/>
          </a:xfrm>
          <a:prstGeom prst="rect">
            <a:avLst/>
          </a:prstGeom>
          <a:noFill/>
        </p:spPr>
        <p:txBody>
          <a:bodyPr wrap="square" rtlCol="0">
            <a:spAutoFit/>
          </a:bodyPr>
          <a:lstStyle/>
          <a:p>
            <a:pPr algn="ctr"/>
            <a:r>
              <a:rPr lang="zh-CN" altLang="en-US" sz="5400" dirty="0">
                <a:solidFill>
                  <a:srgbClr val="C00000"/>
                </a:solidFill>
                <a:latin typeface="TypeLand 康熙字典體試用版" pitchFamily="50" charset="-120"/>
                <a:ea typeface="TypeLand 康熙字典體試用版" pitchFamily="50" charset="-120"/>
              </a:rPr>
              <a:t>改革开放和社会主义现代化建设时期</a:t>
            </a:r>
            <a:endParaRPr lang="zh-CN" altLang="en-US" sz="5400" dirty="0">
              <a:solidFill>
                <a:srgbClr val="C00000"/>
              </a:solidFill>
              <a:latin typeface="TypeLand 康熙字典體試用版" pitchFamily="50" charset="-120"/>
              <a:ea typeface="TypeLand 康熙字典體試用版" pitchFamily="50" charset="-120"/>
            </a:endParaRPr>
          </a:p>
        </p:txBody>
      </p:sp>
      <p:pic>
        <p:nvPicPr>
          <p:cNvPr id="5" name="图片 4"/>
          <p:cNvPicPr>
            <a:picLocks noChangeAspect="1"/>
          </p:cNvPicPr>
          <p:nvPr/>
        </p:nvPicPr>
        <p:blipFill>
          <a:blip r:embed="rId1" cstate="hqprint">
            <a:extLst>
              <a:ext uri="{BEBA8EAE-BF5A-486C-A8C5-ECC9F3942E4B}">
                <a14:imgProps xmlns:a14="http://schemas.microsoft.com/office/drawing/2010/main">
                  <a14:imgLayer r:embed="rId2">
                    <a14:imgEffect>
                      <a14:colorTemperature colorTemp="5800"/>
                    </a14:imgEffect>
                  </a14:imgLayer>
                </a14:imgProps>
              </a:ext>
              <a:ext uri="{28A0092B-C50C-407E-A947-70E740481C1C}">
                <a14:useLocalDpi xmlns:a14="http://schemas.microsoft.com/office/drawing/2010/main" val="0"/>
              </a:ext>
            </a:extLst>
          </a:blip>
          <a:stretch>
            <a:fillRect/>
          </a:stretch>
        </p:blipFill>
        <p:spPr>
          <a:xfrm>
            <a:off x="0" y="3600542"/>
            <a:ext cx="12192000" cy="3257458"/>
          </a:xfrm>
          <a:prstGeom prst="rect">
            <a:avLst/>
          </a:prstGeom>
        </p:spPr>
      </p:pic>
      <p:grpSp>
        <p:nvGrpSpPr>
          <p:cNvPr id="6" name="组合 5"/>
          <p:cNvGrpSpPr/>
          <p:nvPr/>
        </p:nvGrpSpPr>
        <p:grpSpPr>
          <a:xfrm>
            <a:off x="5195999" y="575675"/>
            <a:ext cx="1800000" cy="1800000"/>
            <a:chOff x="3851921" y="107991"/>
            <a:chExt cx="1792566" cy="1792567"/>
          </a:xfrm>
        </p:grpSpPr>
        <p:sp>
          <p:nvSpPr>
            <p:cNvPr id="7"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任意多边形 7"/>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rotWithShape="1">
          <a:blip r:embed="rId3" cstate="hqprint">
            <a:extLst>
              <a:ext uri="{BEBA8EAE-BF5A-486C-A8C5-ECC9F3942E4B}">
                <a14:imgProps xmlns:a14="http://schemas.microsoft.com/office/drawing/2010/main">
                  <a14:imgLayer r:embed="rId4">
                    <a14:imgEffect>
                      <a14:colorTemperature colorTemp="5355"/>
                    </a14:imgEffect>
                  </a14:imgLayer>
                </a14:imgProps>
              </a:ext>
              <a:ext uri="{28A0092B-C50C-407E-A947-70E740481C1C}">
                <a14:useLocalDpi xmlns:a14="http://schemas.microsoft.com/office/drawing/2010/main" val="0"/>
              </a:ext>
            </a:extLst>
          </a:blip>
          <a:srcRect l="88711" t="-1" r="2489" b="35"/>
          <a:stretch>
            <a:fillRect/>
          </a:stretch>
        </p:blipFill>
        <p:spPr>
          <a:xfrm rot="16200000">
            <a:off x="5698443" y="382829"/>
            <a:ext cx="799436"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sp>
        <p:nvSpPr>
          <p:cNvPr id="9" name="矩形: 圆角 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42"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53" presetClass="entr" presetSubtype="16"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6" presetClass="emph" presetSubtype="0" fill="hold" nodeType="withEffect">
                                  <p:stCondLst>
                                    <p:cond delay="1500"/>
                                  </p:stCondLst>
                                  <p:childTnLst>
                                    <p:animEffect transition="out" filter="fade">
                                      <p:cBhvr>
                                        <p:cTn id="19" dur="500" tmFilter="0, 0; .2, .5; .8, .5; 1, 0"/>
                                        <p:tgtEl>
                                          <p:spTgt spid="6"/>
                                        </p:tgtEl>
                                      </p:cBhvr>
                                    </p:animEffect>
                                    <p:animScale>
                                      <p:cBhvr>
                                        <p:cTn id="20" dur="250" autoRev="1" fill="hold"/>
                                        <p:tgtEl>
                                          <p:spTgt spid="6"/>
                                        </p:tgtEl>
                                      </p:cBhvr>
                                      <p:by x="105000" y="105000"/>
                                    </p:animScale>
                                  </p:childTnLst>
                                </p:cTn>
                              </p:par>
                              <p:par>
                                <p:cTn id="21" presetID="23" presetClass="entr" presetSubtype="528" fill="hold" grpId="0" nodeType="withEffect">
                                  <p:stCondLst>
                                    <p:cond delay="1500"/>
                                  </p:stCondLst>
                                  <p:iterate type="lt">
                                    <p:tmPct val="5000"/>
                                  </p:iterate>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fltVal val="0"/>
                                          </p:val>
                                        </p:tav>
                                        <p:tav tm="100000">
                                          <p:val>
                                            <p:strVal val="#ppt_w"/>
                                          </p:val>
                                        </p:tav>
                                      </p:tavLst>
                                    </p:anim>
                                    <p:anim calcmode="lin" valueType="num">
                                      <p:cBhvr>
                                        <p:cTn id="24" dur="1000" fill="hold"/>
                                        <p:tgtEl>
                                          <p:spTgt spid="13"/>
                                        </p:tgtEl>
                                        <p:attrNameLst>
                                          <p:attrName>ppt_h</p:attrName>
                                        </p:attrNameLst>
                                      </p:cBhvr>
                                      <p:tavLst>
                                        <p:tav tm="0">
                                          <p:val>
                                            <p:fltVal val="0"/>
                                          </p:val>
                                        </p:tav>
                                        <p:tav tm="100000">
                                          <p:val>
                                            <p:strVal val="#ppt_h"/>
                                          </p:val>
                                        </p:tav>
                                      </p:tavLst>
                                    </p:anim>
                                    <p:anim calcmode="lin" valueType="num">
                                      <p:cBhvr>
                                        <p:cTn id="25" dur="1000" fill="hold"/>
                                        <p:tgtEl>
                                          <p:spTgt spid="13"/>
                                        </p:tgtEl>
                                        <p:attrNameLst>
                                          <p:attrName>ppt_x</p:attrName>
                                        </p:attrNameLst>
                                      </p:cBhvr>
                                      <p:tavLst>
                                        <p:tav tm="0">
                                          <p:val>
                                            <p:fltVal val="0.5"/>
                                          </p:val>
                                        </p:tav>
                                        <p:tav tm="100000">
                                          <p:val>
                                            <p:strVal val="#ppt_x"/>
                                          </p:val>
                                        </p:tav>
                                      </p:tavLst>
                                    </p:anim>
                                    <p:anim calcmode="lin" valueType="num">
                                      <p:cBhvr>
                                        <p:cTn id="26" dur="1000" fill="hold"/>
                                        <p:tgtEl>
                                          <p:spTgt spid="13"/>
                                        </p:tgtEl>
                                        <p:attrNameLst>
                                          <p:attrName>ppt_y</p:attrName>
                                        </p:attrNameLst>
                                      </p:cBhvr>
                                      <p:tavLst>
                                        <p:tav tm="0">
                                          <p:val>
                                            <p:fltVal val="0.5"/>
                                          </p:val>
                                        </p:tav>
                                        <p:tav tm="100000">
                                          <p:val>
                                            <p:strVal val="#ppt_y"/>
                                          </p:val>
                                        </p:tav>
                                      </p:tavLst>
                                    </p:anim>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7157" y="322977"/>
            <a:ext cx="4498347"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本时期党史阶段划分</a:t>
            </a:r>
            <a:endParaRPr lang="zh-CN" altLang="en-US" sz="3600" dirty="0">
              <a:solidFill>
                <a:srgbClr val="C00000"/>
              </a:solidFill>
              <a:latin typeface="TypeLand 康熙字典體試用版" pitchFamily="50" charset="-120"/>
              <a:ea typeface="TypeLand 康熙字典體試用版" pitchFamily="50" charset="-120"/>
            </a:endParaRPr>
          </a:p>
        </p:txBody>
      </p:sp>
      <p:grpSp>
        <p:nvGrpSpPr>
          <p:cNvPr id="23" name="组合 22"/>
          <p:cNvGrpSpPr/>
          <p:nvPr/>
        </p:nvGrpSpPr>
        <p:grpSpPr>
          <a:xfrm>
            <a:off x="5568498" y="2927460"/>
            <a:ext cx="5443229" cy="1420064"/>
            <a:chOff x="4176373" y="2195594"/>
            <a:chExt cx="4082422" cy="1065048"/>
          </a:xfrm>
        </p:grpSpPr>
        <p:sp>
          <p:nvSpPr>
            <p:cNvPr id="3" name="矩形 2"/>
            <p:cNvSpPr/>
            <p:nvPr/>
          </p:nvSpPr>
          <p:spPr>
            <a:xfrm>
              <a:off x="4176373" y="2452824"/>
              <a:ext cx="4082422" cy="807818"/>
            </a:xfrm>
            <a:prstGeom prst="rect">
              <a:avLst/>
            </a:prstGeom>
            <a:noFill/>
          </p:spPr>
          <p:txBody>
            <a:bodyPr wrap="square" rtlCol="0">
              <a:spAutoFit/>
            </a:bodyPr>
            <a:lstStyle/>
            <a:p>
              <a:pPr>
                <a:lnSpc>
                  <a:spcPct val="150000"/>
                </a:lnSpc>
              </a:pPr>
              <a:r>
                <a:rPr lang="zh-CN" altLang="en-US" sz="2135" dirty="0">
                  <a:solidFill>
                    <a:srgbClr val="5F0F05"/>
                  </a:solidFill>
                  <a:latin typeface="+mn-ea"/>
                  <a:ea typeface="+mj-ea"/>
                </a:rPr>
                <a:t>拨乱反正与改革开放和现代化建设逐步展开的阶段</a:t>
              </a:r>
              <a:endParaRPr lang="zh-CN" altLang="en-US" sz="2135" dirty="0">
                <a:solidFill>
                  <a:srgbClr val="5F0F05"/>
                </a:solidFill>
                <a:latin typeface="+mn-ea"/>
                <a:ea typeface="+mj-ea"/>
              </a:endParaRPr>
            </a:p>
          </p:txBody>
        </p:sp>
        <p:sp>
          <p:nvSpPr>
            <p:cNvPr id="4" name="矩形 3"/>
            <p:cNvSpPr/>
            <p:nvPr/>
          </p:nvSpPr>
          <p:spPr>
            <a:xfrm>
              <a:off x="4176373" y="2195594"/>
              <a:ext cx="1740706" cy="284742"/>
            </a:xfrm>
            <a:prstGeom prst="rect">
              <a:avLst/>
            </a:prstGeom>
            <a:noFill/>
          </p:spPr>
          <p:txBody>
            <a:bodyPr wrap="square" rtlCol="0">
              <a:spAutoFit/>
            </a:bodyPr>
            <a:lstStyle/>
            <a:p>
              <a:r>
                <a:rPr lang="zh-CN" altLang="en-US" sz="1865" b="1" dirty="0">
                  <a:solidFill>
                    <a:srgbClr val="C00000"/>
                  </a:solidFill>
                  <a:latin typeface="微软雅黑" panose="020B0503020204020204" pitchFamily="34" charset="-122"/>
                  <a:ea typeface="微软雅黑" panose="020B0503020204020204" pitchFamily="34" charset="-122"/>
                </a:rPr>
                <a:t>19</a:t>
              </a:r>
              <a:r>
                <a:rPr lang="en-US" altLang="zh-CN" sz="1865" b="1" dirty="0">
                  <a:solidFill>
                    <a:srgbClr val="C00000"/>
                  </a:solidFill>
                  <a:latin typeface="微软雅黑" panose="020B0503020204020204" pitchFamily="34" charset="-122"/>
                  <a:ea typeface="微软雅黑" panose="020B0503020204020204" pitchFamily="34" charset="-122"/>
                </a:rPr>
                <a:t>78</a:t>
              </a:r>
              <a:r>
                <a:rPr lang="zh-CN" altLang="en-US" sz="1865" b="1" dirty="0">
                  <a:solidFill>
                    <a:srgbClr val="C00000"/>
                  </a:solidFill>
                  <a:latin typeface="微软雅黑" panose="020B0503020204020204" pitchFamily="34" charset="-122"/>
                  <a:ea typeface="微软雅黑" panose="020B0503020204020204" pitchFamily="34" charset="-122"/>
                </a:rPr>
                <a:t>年－19</a:t>
              </a:r>
              <a:r>
                <a:rPr lang="en-US" altLang="zh-CN" sz="1865" b="1" dirty="0">
                  <a:solidFill>
                    <a:srgbClr val="C00000"/>
                  </a:solidFill>
                  <a:latin typeface="微软雅黑" panose="020B0503020204020204" pitchFamily="34" charset="-122"/>
                  <a:ea typeface="微软雅黑" panose="020B0503020204020204" pitchFamily="34" charset="-122"/>
                </a:rPr>
                <a:t>91</a:t>
              </a:r>
              <a:r>
                <a:rPr lang="zh-CN" altLang="en-US" sz="1865" b="1" dirty="0">
                  <a:solidFill>
                    <a:srgbClr val="C00000"/>
                  </a:solidFill>
                  <a:latin typeface="微软雅黑" panose="020B0503020204020204" pitchFamily="34" charset="-122"/>
                  <a:ea typeface="微软雅黑" panose="020B0503020204020204" pitchFamily="34" charset="-122"/>
                </a:rPr>
                <a:t>年</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4847862" y="5214802"/>
            <a:ext cx="4548665" cy="868675"/>
            <a:chOff x="3635896" y="3911100"/>
            <a:chExt cx="3411499" cy="651506"/>
          </a:xfrm>
        </p:grpSpPr>
        <p:sp>
          <p:nvSpPr>
            <p:cNvPr id="5" name="矩形 4"/>
            <p:cNvSpPr/>
            <p:nvPr/>
          </p:nvSpPr>
          <p:spPr>
            <a:xfrm>
              <a:off x="3635896" y="4247183"/>
              <a:ext cx="3411499" cy="315423"/>
            </a:xfrm>
            <a:prstGeom prst="rect">
              <a:avLst/>
            </a:prstGeom>
            <a:noFill/>
          </p:spPr>
          <p:txBody>
            <a:bodyPr wrap="square" rtlCol="0">
              <a:spAutoFit/>
            </a:bodyPr>
            <a:lstStyle/>
            <a:p>
              <a:r>
                <a:rPr lang="zh-CN" altLang="en-US" sz="2135" dirty="0">
                  <a:solidFill>
                    <a:srgbClr val="5F0F05"/>
                  </a:solidFill>
                  <a:latin typeface="+mn-ea"/>
                  <a:ea typeface="+mj-ea"/>
                </a:rPr>
                <a:t>改革开放和现代化建设的新阶段</a:t>
              </a:r>
              <a:endParaRPr lang="zh-CN" altLang="en-US" sz="2135" dirty="0">
                <a:solidFill>
                  <a:srgbClr val="5F0F05"/>
                </a:solidFill>
                <a:latin typeface="+mn-ea"/>
                <a:ea typeface="+mj-ea"/>
              </a:endParaRPr>
            </a:p>
          </p:txBody>
        </p:sp>
        <p:sp>
          <p:nvSpPr>
            <p:cNvPr id="6" name="矩形 5"/>
            <p:cNvSpPr/>
            <p:nvPr/>
          </p:nvSpPr>
          <p:spPr>
            <a:xfrm>
              <a:off x="3635896" y="3911100"/>
              <a:ext cx="1645339" cy="284742"/>
            </a:xfrm>
            <a:prstGeom prst="rect">
              <a:avLst/>
            </a:prstGeom>
            <a:noFill/>
          </p:spPr>
          <p:txBody>
            <a:bodyPr wrap="square" rtlCol="0">
              <a:spAutoFit/>
            </a:bodyPr>
            <a:lstStyle/>
            <a:p>
              <a:r>
                <a:rPr lang="zh-CN" altLang="en-US" sz="1865" b="1" dirty="0">
                  <a:solidFill>
                    <a:srgbClr val="C00000"/>
                  </a:solidFill>
                  <a:latin typeface="+mn-ea"/>
                  <a:ea typeface="+mj-ea"/>
                </a:rPr>
                <a:t>19</a:t>
              </a:r>
              <a:r>
                <a:rPr lang="en-US" altLang="zh-CN" sz="1865" b="1" dirty="0">
                  <a:solidFill>
                    <a:srgbClr val="C00000"/>
                  </a:solidFill>
                  <a:latin typeface="+mn-ea"/>
                  <a:ea typeface="+mj-ea"/>
                </a:rPr>
                <a:t>92</a:t>
              </a:r>
              <a:r>
                <a:rPr lang="zh-CN" altLang="en-US" sz="1865" b="1" dirty="0">
                  <a:solidFill>
                    <a:srgbClr val="C00000"/>
                  </a:solidFill>
                  <a:latin typeface="+mn-ea"/>
                  <a:ea typeface="+mj-ea"/>
                </a:rPr>
                <a:t>年至今</a:t>
              </a:r>
              <a:endParaRPr lang="zh-CN" altLang="en-US" sz="1865" b="1" dirty="0">
                <a:solidFill>
                  <a:srgbClr val="C00000"/>
                </a:solidFill>
                <a:latin typeface="+mn-ea"/>
                <a:ea typeface="+mj-ea"/>
              </a:endParaRPr>
            </a:p>
          </p:txBody>
        </p:sp>
      </p:grpSp>
      <p:sp>
        <p:nvSpPr>
          <p:cNvPr id="7" name="矩形 6"/>
          <p:cNvSpPr/>
          <p:nvPr/>
        </p:nvSpPr>
        <p:spPr>
          <a:xfrm>
            <a:off x="1207159" y="1546241"/>
            <a:ext cx="9787635" cy="913199"/>
          </a:xfrm>
          <a:prstGeom prst="rect">
            <a:avLst/>
          </a:prstGeom>
          <a:noFill/>
        </p:spPr>
        <p:txBody>
          <a:bodyPr wrap="square" rtlCol="0">
            <a:spAutoFit/>
          </a:bodyPr>
          <a:lstStyle/>
          <a:p>
            <a:pPr algn="ctr"/>
            <a:r>
              <a:rPr lang="zh-CN" altLang="en-US" sz="2665" dirty="0">
                <a:solidFill>
                  <a:srgbClr val="5F0F05"/>
                </a:solidFill>
                <a:latin typeface="+mn-ea"/>
                <a:ea typeface="+mj-ea"/>
              </a:rPr>
              <a:t>从1978年十一届三中全会以来，以1992年邓小平南方谈话和党的十四大为界线而分为</a:t>
            </a:r>
            <a:r>
              <a:rPr lang="zh-CN" altLang="en-US" sz="2665" b="1" dirty="0">
                <a:solidFill>
                  <a:srgbClr val="C00000"/>
                </a:solidFill>
                <a:latin typeface="+mn-ea"/>
                <a:ea typeface="+mj-ea"/>
              </a:rPr>
              <a:t>前后两个大的历史阶段</a:t>
            </a:r>
            <a:r>
              <a:rPr lang="zh-CN" altLang="en-US" sz="2665" dirty="0">
                <a:solidFill>
                  <a:srgbClr val="C00000"/>
                </a:solidFill>
                <a:latin typeface="+mn-ea"/>
                <a:ea typeface="+mj-ea"/>
              </a:rPr>
              <a:t>。</a:t>
            </a:r>
            <a:endParaRPr lang="zh-CN" altLang="en-US" sz="2665" dirty="0">
              <a:solidFill>
                <a:srgbClr val="C00000"/>
              </a:solidFill>
              <a:latin typeface="+mn-ea"/>
              <a:ea typeface="+mj-ea"/>
            </a:endParaRPr>
          </a:p>
        </p:txBody>
      </p:sp>
      <p:grpSp>
        <p:nvGrpSpPr>
          <p:cNvPr id="19" name="组合 18"/>
          <p:cNvGrpSpPr/>
          <p:nvPr/>
        </p:nvGrpSpPr>
        <p:grpSpPr>
          <a:xfrm>
            <a:off x="1207157" y="3072637"/>
            <a:ext cx="2817171" cy="2817171"/>
            <a:chOff x="0" y="3474095"/>
            <a:chExt cx="1507677" cy="1507677"/>
          </a:xfrm>
        </p:grpSpPr>
        <p:sp>
          <p:nvSpPr>
            <p:cNvPr id="17" name="矩形: 圆角 16"/>
            <p:cNvSpPr>
              <a:spLocks noChangeAspect="1"/>
            </p:cNvSpPr>
            <p:nvPr/>
          </p:nvSpPr>
          <p:spPr>
            <a:xfrm>
              <a:off x="0" y="3474095"/>
              <a:ext cx="1507677" cy="1507677"/>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8" name="Freeform 5"/>
            <p:cNvSpPr>
              <a:spLocks noChangeAspect="1"/>
            </p:cNvSpPr>
            <p:nvPr/>
          </p:nvSpPr>
          <p:spPr bwMode="auto">
            <a:xfrm>
              <a:off x="376918" y="3810933"/>
              <a:ext cx="753839" cy="7665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b="1"/>
            </a:p>
          </p:txBody>
        </p:sp>
      </p:grpSp>
      <p:sp>
        <p:nvSpPr>
          <p:cNvPr id="20" name="MH_Other_2"/>
          <p:cNvSpPr/>
          <p:nvPr>
            <p:custDataLst>
              <p:tags r:id="rId1"/>
            </p:custDataLst>
          </p:nvPr>
        </p:nvSpPr>
        <p:spPr>
          <a:xfrm>
            <a:off x="3613232" y="2815682"/>
            <a:ext cx="1701029" cy="1665541"/>
          </a:xfrm>
          <a:prstGeom prst="ellipse">
            <a:avLst/>
          </a:prstGeom>
          <a:solidFill>
            <a:srgbClr val="5F0F05">
              <a:alpha val="65000"/>
            </a:srgbClr>
          </a:solidFill>
          <a:ln w="12700" cap="flat" cmpd="sng" algn="ctr">
            <a:noFill/>
            <a:prstDash val="solid"/>
            <a:miter lim="800000"/>
          </a:ln>
          <a:effectLst/>
        </p:spPr>
        <p:txBody>
          <a:bodyPr anchor="ctr"/>
          <a:lstStyle/>
          <a:p>
            <a:pPr algn="ctr">
              <a:defRPr/>
            </a:pPr>
            <a:r>
              <a:rPr lang="zh-CN" altLang="en-US" sz="2665" b="1" kern="0" dirty="0">
                <a:solidFill>
                  <a:srgbClr val="FFF2CD"/>
                </a:solidFill>
                <a:latin typeface="微软雅黑" panose="020B0503020204020204" pitchFamily="34" charset="-122"/>
                <a:ea typeface="微软雅黑" panose="020B0503020204020204" pitchFamily="34" charset="-122"/>
              </a:rPr>
              <a:t>阶段一</a:t>
            </a:r>
            <a:endParaRPr lang="zh-CN" altLang="en-US" sz="2665" b="1" kern="0" dirty="0">
              <a:solidFill>
                <a:srgbClr val="FFF2CD"/>
              </a:solidFill>
              <a:latin typeface="微软雅黑" panose="020B0503020204020204" pitchFamily="34" charset="-122"/>
              <a:ea typeface="微软雅黑" panose="020B0503020204020204" pitchFamily="34" charset="-122"/>
            </a:endParaRPr>
          </a:p>
        </p:txBody>
      </p:sp>
      <p:sp>
        <p:nvSpPr>
          <p:cNvPr id="22" name="MH_Other_2"/>
          <p:cNvSpPr/>
          <p:nvPr>
            <p:custDataLst>
              <p:tags r:id="rId2"/>
            </p:custDataLst>
          </p:nvPr>
        </p:nvSpPr>
        <p:spPr>
          <a:xfrm>
            <a:off x="3253455" y="4978267"/>
            <a:ext cx="1378605" cy="1349844"/>
          </a:xfrm>
          <a:prstGeom prst="ellipse">
            <a:avLst/>
          </a:prstGeom>
          <a:solidFill>
            <a:srgbClr val="5F0F05">
              <a:alpha val="65000"/>
            </a:srgbClr>
          </a:solidFill>
          <a:ln w="12700" cap="flat" cmpd="sng" algn="ctr">
            <a:noFill/>
            <a:prstDash val="solid"/>
            <a:miter lim="800000"/>
          </a:ln>
          <a:effectLst/>
        </p:spPr>
        <p:txBody>
          <a:bodyPr anchor="ctr"/>
          <a:lstStyle/>
          <a:p>
            <a:pPr algn="ctr">
              <a:defRPr/>
            </a:pPr>
            <a:r>
              <a:rPr lang="zh-CN" altLang="en-US" sz="2665" b="1" kern="0" dirty="0">
                <a:solidFill>
                  <a:srgbClr val="FFF2CD"/>
                </a:solidFill>
                <a:latin typeface="微软雅黑" panose="020B0503020204020204" pitchFamily="34" charset="-122"/>
                <a:ea typeface="微软雅黑" panose="020B0503020204020204" pitchFamily="34" charset="-122"/>
              </a:rPr>
              <a:t>阶段二</a:t>
            </a:r>
            <a:endParaRPr lang="zh-CN" altLang="en-US" sz="2665" b="1" kern="0" dirty="0">
              <a:solidFill>
                <a:srgbClr val="FFF2CD"/>
              </a:solidFill>
              <a:latin typeface="微软雅黑" panose="020B0503020204020204" pitchFamily="34" charset="-122"/>
              <a:ea typeface="微软雅黑" panose="020B0503020204020204" pitchFamily="34" charset="-122"/>
            </a:endParaRPr>
          </a:p>
        </p:txBody>
      </p:sp>
      <p:sp>
        <p:nvSpPr>
          <p:cNvPr id="25" name="矩形: 圆角 24"/>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50"/>
                                        <p:tgtEl>
                                          <p:spTgt spid="19"/>
                                        </p:tgtEl>
                                      </p:cBhvr>
                                    </p:animEffect>
                                  </p:childTnLst>
                                </p:cTn>
                              </p:par>
                              <p:par>
                                <p:cTn id="14" presetID="42" presetClass="path" presetSubtype="0" fill="hold" nodeType="withEffect">
                                  <p:stCondLst>
                                    <p:cond delay="0"/>
                                  </p:stCondLst>
                                  <p:childTnLst>
                                    <p:animMotion origin="layout" path="M 2.77778E-7 4.93827E-6 L -0.34444 4.93827E-6 " pathEditMode="relative" rAng="0" ptsTypes="AA">
                                      <p:cBhvr>
                                        <p:cTn id="15" dur="1000" spd="-100000" fill="hold"/>
                                        <p:tgtEl>
                                          <p:spTgt spid="19"/>
                                        </p:tgtEl>
                                        <p:attrNameLst>
                                          <p:attrName>ppt_x</p:attrName>
                                          <p:attrName>ppt_y</p:attrName>
                                        </p:attrNameLst>
                                      </p:cBhvr>
                                      <p:rCtr x="-17222" y="0"/>
                                    </p:animMotion>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750" fill="hold"/>
                                        <p:tgtEl>
                                          <p:spTgt spid="20"/>
                                        </p:tgtEl>
                                        <p:attrNameLst>
                                          <p:attrName>ppt_w</p:attrName>
                                        </p:attrNameLst>
                                      </p:cBhvr>
                                      <p:tavLst>
                                        <p:tav tm="0">
                                          <p:val>
                                            <p:fltVal val="0"/>
                                          </p:val>
                                        </p:tav>
                                        <p:tav tm="100000">
                                          <p:val>
                                            <p:strVal val="#ppt_w"/>
                                          </p:val>
                                        </p:tav>
                                      </p:tavLst>
                                    </p:anim>
                                    <p:anim calcmode="lin" valueType="num">
                                      <p:cBhvr>
                                        <p:cTn id="20" dur="750" fill="hold"/>
                                        <p:tgtEl>
                                          <p:spTgt spid="20"/>
                                        </p:tgtEl>
                                        <p:attrNameLst>
                                          <p:attrName>ppt_h</p:attrName>
                                        </p:attrNameLst>
                                      </p:cBhvr>
                                      <p:tavLst>
                                        <p:tav tm="0">
                                          <p:val>
                                            <p:fltVal val="0"/>
                                          </p:val>
                                        </p:tav>
                                        <p:tav tm="100000">
                                          <p:val>
                                            <p:strVal val="#ppt_h"/>
                                          </p:val>
                                        </p:tav>
                                      </p:tavLst>
                                    </p:anim>
                                    <p:animEffect transition="in" filter="fade">
                                      <p:cBhvr>
                                        <p:cTn id="21" dur="75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750" fill="hold"/>
                                        <p:tgtEl>
                                          <p:spTgt spid="22"/>
                                        </p:tgtEl>
                                        <p:attrNameLst>
                                          <p:attrName>ppt_w</p:attrName>
                                        </p:attrNameLst>
                                      </p:cBhvr>
                                      <p:tavLst>
                                        <p:tav tm="0">
                                          <p:val>
                                            <p:fltVal val="0"/>
                                          </p:val>
                                        </p:tav>
                                        <p:tav tm="100000">
                                          <p:val>
                                            <p:strVal val="#ppt_w"/>
                                          </p:val>
                                        </p:tav>
                                      </p:tavLst>
                                    </p:anim>
                                    <p:anim calcmode="lin" valueType="num">
                                      <p:cBhvr>
                                        <p:cTn id="25" dur="750" fill="hold"/>
                                        <p:tgtEl>
                                          <p:spTgt spid="22"/>
                                        </p:tgtEl>
                                        <p:attrNameLst>
                                          <p:attrName>ppt_h</p:attrName>
                                        </p:attrNameLst>
                                      </p:cBhvr>
                                      <p:tavLst>
                                        <p:tav tm="0">
                                          <p:val>
                                            <p:fltVal val="0"/>
                                          </p:val>
                                        </p:tav>
                                        <p:tav tm="100000">
                                          <p:val>
                                            <p:strVal val="#ppt_h"/>
                                          </p:val>
                                        </p:tav>
                                      </p:tavLst>
                                    </p:anim>
                                    <p:animEffect transition="in" filter="fade">
                                      <p:cBhvr>
                                        <p:cTn id="26" dur="750"/>
                                        <p:tgtEl>
                                          <p:spTgt spid="22"/>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1000"/>
                                        <p:tgtEl>
                                          <p:spTgt spid="23"/>
                                        </p:tgtEl>
                                      </p:cBhvr>
                                    </p:animEffect>
                                  </p:childTnLst>
                                </p:cTn>
                              </p:par>
                              <p:par>
                                <p:cTn id="31" presetID="22" presetClass="entr" presetSubtype="8"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1000"/>
                                        <p:tgtEl>
                                          <p:spTgt spid="24"/>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22" grpId="0" animBg="1"/>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5921" y="338806"/>
            <a:ext cx="5456943"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拨乱反正与改革开放时期</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4" name="矩形 3"/>
          <p:cNvSpPr/>
          <p:nvPr/>
        </p:nvSpPr>
        <p:spPr>
          <a:xfrm>
            <a:off x="735972" y="2649794"/>
            <a:ext cx="6709104" cy="3252878"/>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大会总结了同“四人帮”的斗争，</a:t>
            </a:r>
            <a:r>
              <a:rPr lang="zh-CN" altLang="en-US" sz="1865" b="1" dirty="0">
                <a:solidFill>
                  <a:srgbClr val="C00000"/>
                </a:solidFill>
                <a:latin typeface="微软雅黑" panose="020B0503020204020204" pitchFamily="34" charset="-122"/>
                <a:ea typeface="微软雅黑" panose="020B0503020204020204" pitchFamily="34" charset="-122"/>
              </a:rPr>
              <a:t>宣告“文化大革命”已经结束</a:t>
            </a:r>
            <a:r>
              <a:rPr lang="zh-CN" altLang="en-US" sz="1865" dirty="0">
                <a:solidFill>
                  <a:srgbClr val="5F0F05"/>
                </a:solidFill>
                <a:latin typeface="微软雅黑" panose="020B0503020204020204" pitchFamily="34" charset="-122"/>
                <a:ea typeface="微软雅黑" panose="020B0503020204020204" pitchFamily="34" charset="-122"/>
              </a:rPr>
              <a:t>，重申在本世纪内把我国建设成为社会主义现代化强国是新时期中国共产党的根本任务。</a:t>
            </a:r>
            <a:endParaRPr lang="en-US" altLang="zh-CN" sz="1865" dirty="0">
              <a:solidFill>
                <a:srgbClr val="5F0F05"/>
              </a:solidFill>
              <a:latin typeface="微软雅黑" panose="020B0503020204020204" pitchFamily="34" charset="-122"/>
              <a:ea typeface="微软雅黑" panose="020B0503020204020204" pitchFamily="34" charset="-122"/>
            </a:endParaRPr>
          </a:p>
          <a:p>
            <a:pPr algn="just" eaLnBrk="1"/>
            <a:endParaRPr lang="en-US" altLang="zh-CN"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dirty="0">
                <a:solidFill>
                  <a:srgbClr val="5F0F05"/>
                </a:solidFill>
                <a:latin typeface="微软雅黑" panose="020B0503020204020204" pitchFamily="34" charset="-122"/>
                <a:ea typeface="微软雅黑" panose="020B0503020204020204" pitchFamily="34" charset="-122"/>
              </a:rPr>
              <a:t>由于当时历史条件的限制和华国锋的错误影响，大会没有能够纠正“文化大革命”的错误理论、政策和口号，错误判定“四人帮”推行的一是种所谓“极右的反革命的修正主义路线”，强调中国共产党的任务是“反右”而不是纠“左”，继续肯定党内有“走资派”，并继续说像“文化大革命”这种性质的政治大革命还要进行多次等等，</a:t>
            </a:r>
            <a:r>
              <a:rPr lang="zh-CN" altLang="en-US" sz="1865" b="1" dirty="0">
                <a:solidFill>
                  <a:srgbClr val="C00000"/>
                </a:solidFill>
                <a:latin typeface="微软雅黑" panose="020B0503020204020204" pitchFamily="34" charset="-122"/>
                <a:ea typeface="微软雅黑" panose="020B0503020204020204" pitchFamily="34" charset="-122"/>
              </a:rPr>
              <a:t>因而这次大会未能完成从理论上和中国共产党的指导方针上根本拨乱反正的任务。</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7801417" y="2605972"/>
            <a:ext cx="3659537" cy="2420016"/>
          </a:xfrm>
          <a:prstGeom prst="rect">
            <a:avLst/>
          </a:prstGeom>
        </p:spPr>
      </p:pic>
      <p:sp>
        <p:nvSpPr>
          <p:cNvPr id="6" name="矩形 5"/>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中国共产党第十一次全国代表大会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7" name="矩形 6"/>
          <p:cNvSpPr>
            <a:spLocks noChangeAspect="1"/>
          </p:cNvSpPr>
          <p:nvPr/>
        </p:nvSpPr>
        <p:spPr>
          <a:xfrm>
            <a:off x="7786798" y="5269370"/>
            <a:ext cx="3659537"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a:solidFill>
                  <a:srgbClr val="FFF2CD"/>
                </a:solidFill>
                <a:latin typeface="微软雅黑" panose="020B0503020204020204" pitchFamily="34" charset="-122"/>
                <a:ea typeface="微软雅黑" panose="020B0503020204020204" pitchFamily="34" charset="-122"/>
              </a:rPr>
              <a:t>时间：</a:t>
            </a:r>
            <a:r>
              <a:rPr lang="en-US" altLang="zh-CN" sz="1865">
                <a:solidFill>
                  <a:srgbClr val="FFF2CD"/>
                </a:solidFill>
                <a:latin typeface="微软雅黑" panose="020B0503020204020204" pitchFamily="34" charset="-122"/>
                <a:ea typeface="微软雅黑" panose="020B0503020204020204" pitchFamily="34" charset="-122"/>
              </a:rPr>
              <a:t>1977</a:t>
            </a:r>
            <a:r>
              <a:rPr lang="zh-CN" altLang="en-US" sz="1865">
                <a:solidFill>
                  <a:srgbClr val="FFF2CD"/>
                </a:solidFill>
                <a:latin typeface="微软雅黑" panose="020B0503020204020204" pitchFamily="34" charset="-122"/>
                <a:ea typeface="微软雅黑" panose="020B0503020204020204" pitchFamily="34" charset="-122"/>
              </a:rPr>
              <a:t>年</a:t>
            </a:r>
            <a:r>
              <a:rPr lang="en-US" altLang="zh-CN" sz="1865">
                <a:solidFill>
                  <a:srgbClr val="FFF2CD"/>
                </a:solidFill>
                <a:latin typeface="微软雅黑" panose="020B0503020204020204" pitchFamily="34" charset="-122"/>
                <a:ea typeface="微软雅黑" panose="020B0503020204020204" pitchFamily="34" charset="-122"/>
              </a:rPr>
              <a:t>8</a:t>
            </a:r>
            <a:r>
              <a:rPr lang="zh-CN" altLang="en-US" sz="1865">
                <a:solidFill>
                  <a:srgbClr val="FFF2CD"/>
                </a:solidFill>
                <a:latin typeface="微软雅黑" panose="020B0503020204020204" pitchFamily="34" charset="-122"/>
                <a:ea typeface="微软雅黑" panose="020B0503020204020204" pitchFamily="34" charset="-122"/>
              </a:rPr>
              <a:t>月</a:t>
            </a:r>
            <a:r>
              <a:rPr lang="en-US" altLang="zh-CN" sz="1865">
                <a:solidFill>
                  <a:srgbClr val="FFF2CD"/>
                </a:solidFill>
                <a:latin typeface="微软雅黑" panose="020B0503020204020204" pitchFamily="34" charset="-122"/>
                <a:ea typeface="微软雅黑" panose="020B0503020204020204" pitchFamily="34" charset="-122"/>
              </a:rPr>
              <a:t>12</a:t>
            </a:r>
            <a:r>
              <a:rPr lang="zh-CN" altLang="en-US" sz="1865">
                <a:solidFill>
                  <a:srgbClr val="FFF2CD"/>
                </a:solidFill>
                <a:latin typeface="微软雅黑" panose="020B0503020204020204" pitchFamily="34" charset="-122"/>
                <a:ea typeface="微软雅黑" panose="020B0503020204020204" pitchFamily="34" charset="-122"/>
              </a:rPr>
              <a:t>日</a:t>
            </a:r>
            <a:r>
              <a:rPr lang="en-US" altLang="zh-CN" sz="1865">
                <a:solidFill>
                  <a:srgbClr val="FFF2CD"/>
                </a:solidFill>
                <a:latin typeface="微软雅黑" panose="020B0503020204020204" pitchFamily="34" charset="-122"/>
                <a:ea typeface="微软雅黑" panose="020B0503020204020204" pitchFamily="34" charset="-122"/>
              </a:rPr>
              <a:t>-18</a:t>
            </a:r>
            <a:r>
              <a:rPr lang="zh-CN" altLang="en-US" sz="1865">
                <a:solidFill>
                  <a:srgbClr val="FFF2CD"/>
                </a:solidFill>
                <a:latin typeface="微软雅黑" panose="020B0503020204020204" pitchFamily="34" charset="-122"/>
                <a:ea typeface="微软雅黑" panose="020B0503020204020204" pitchFamily="34" charset="-122"/>
              </a:rPr>
              <a:t>日</a:t>
            </a:r>
            <a:endParaRPr lang="en-US" altLang="zh-CN" sz="1865">
              <a:solidFill>
                <a:srgbClr val="FFF2CD"/>
              </a:solidFill>
              <a:latin typeface="微软雅黑" panose="020B0503020204020204" pitchFamily="34" charset="-122"/>
              <a:ea typeface="微软雅黑" panose="020B0503020204020204" pitchFamily="34" charset="-122"/>
            </a:endParaRPr>
          </a:p>
          <a:p>
            <a:pPr algn="ctr"/>
            <a:r>
              <a:rPr lang="zh-CN" altLang="en-US" sz="1865">
                <a:solidFill>
                  <a:srgbClr val="FFF2CD"/>
                </a:solidFill>
                <a:latin typeface="微软雅黑" panose="020B0503020204020204" pitchFamily="34" charset="-122"/>
                <a:ea typeface="微软雅黑" panose="020B0503020204020204" pitchFamily="34" charset="-122"/>
              </a:rPr>
              <a:t>地点：北京</a:t>
            </a:r>
            <a:endParaRPr lang="en-US" altLang="zh-CN" sz="1865" dirty="0">
              <a:solidFill>
                <a:srgbClr val="FFF2CD"/>
              </a:solidFill>
              <a:latin typeface="微软雅黑" panose="020B0503020204020204" pitchFamily="34" charset="-122"/>
              <a:ea typeface="微软雅黑" panose="020B0503020204020204" pitchFamily="34" charset="-122"/>
            </a:endParaRPr>
          </a:p>
        </p:txBody>
      </p:sp>
      <p:sp>
        <p:nvSpPr>
          <p:cNvPr id="8" name="矩形: 圆角 7"/>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750" fill="hold"/>
                                        <p:tgtEl>
                                          <p:spTgt spid="5"/>
                                        </p:tgtEl>
                                        <p:attrNameLst>
                                          <p:attrName>ppt_x</p:attrName>
                                        </p:attrNameLst>
                                      </p:cBhvr>
                                      <p:tavLst>
                                        <p:tav tm="0">
                                          <p:val>
                                            <p:strVal val="1+#ppt_w/2"/>
                                          </p:val>
                                        </p:tav>
                                        <p:tav tm="100000">
                                          <p:val>
                                            <p:strVal val="#ppt_x"/>
                                          </p:val>
                                        </p:tav>
                                      </p:tavLst>
                                    </p:anim>
                                    <p:anim calcmode="lin" valueType="num">
                                      <p:cBhvr additive="base">
                                        <p:cTn id="14" dur="75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1+#ppt_w/2"/>
                                          </p:val>
                                        </p:tav>
                                        <p:tav tm="100000">
                                          <p:val>
                                            <p:strVal val="#ppt_x"/>
                                          </p:val>
                                        </p:tav>
                                      </p:tavLst>
                                    </p:anim>
                                    <p:anim calcmode="lin" valueType="num">
                                      <p:cBhvr additive="base">
                                        <p:cTn id="18" dur="75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1000"/>
                                        <p:tgtEl>
                                          <p:spTgt spid="4"/>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pic>
        <p:nvPicPr>
          <p:cNvPr id="3" name="图片 2"/>
          <p:cNvPicPr>
            <a:picLocks noChangeAspect="1"/>
          </p:cNvPicPr>
          <p:nvPr/>
        </p:nvPicPr>
        <p:blipFill rotWithShape="1">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a:stretch>
            <a:fillRect/>
          </a:stretch>
        </p:blipFill>
        <p:spPr>
          <a:xfrm>
            <a:off x="3063473" y="2542343"/>
            <a:ext cx="2154003" cy="1619003"/>
          </a:xfrm>
          <a:prstGeom prst="rect">
            <a:avLst/>
          </a:prstGeom>
        </p:spPr>
      </p:pic>
      <p:pic>
        <p:nvPicPr>
          <p:cNvPr id="4" name="图片 3"/>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rcRect r="19103"/>
          <a:stretch>
            <a:fillRect/>
          </a:stretch>
        </p:blipFill>
        <p:spPr>
          <a:xfrm>
            <a:off x="731044" y="2543025"/>
            <a:ext cx="2154003" cy="1618321"/>
          </a:xfrm>
          <a:prstGeom prst="rect">
            <a:avLst/>
          </a:prstGeom>
        </p:spPr>
      </p:pic>
      <p:sp>
        <p:nvSpPr>
          <p:cNvPr id="6" name="矩形 5"/>
          <p:cNvSpPr/>
          <p:nvPr/>
        </p:nvSpPr>
        <p:spPr>
          <a:xfrm>
            <a:off x="731044" y="4380245"/>
            <a:ext cx="6821083" cy="1898084"/>
          </a:xfrm>
          <a:prstGeom prst="rect">
            <a:avLst/>
          </a:prstGeom>
        </p:spPr>
        <p:txBody>
          <a:bodyPr wrap="square">
            <a:spAutoFit/>
          </a:bodyPr>
          <a:lstStyle/>
          <a:p>
            <a:pPr algn="just"/>
            <a:r>
              <a:rPr lang="zh-CN" altLang="en-US" sz="2135" b="1" dirty="0">
                <a:solidFill>
                  <a:srgbClr val="5F0F05"/>
                </a:solidFill>
                <a:latin typeface="微软雅黑" panose="020B0503020204020204" pitchFamily="34" charset="-122"/>
                <a:ea typeface="微软雅黑" panose="020B0503020204020204" pitchFamily="34" charset="-122"/>
              </a:rPr>
              <a:t>端正了三条路线：</a:t>
            </a:r>
            <a:endParaRPr lang="zh-CN" altLang="en-US" sz="2135" b="1" dirty="0">
              <a:solidFill>
                <a:srgbClr val="5F0F05"/>
              </a:solidFill>
              <a:latin typeface="微软雅黑" panose="020B0503020204020204" pitchFamily="34" charset="-122"/>
              <a:ea typeface="微软雅黑" panose="020B0503020204020204" pitchFamily="34" charset="-122"/>
            </a:endParaRPr>
          </a:p>
          <a:p>
            <a:pPr algn="just"/>
            <a:r>
              <a:rPr lang="zh-CN" altLang="en-US" sz="1865" b="1" dirty="0">
                <a:solidFill>
                  <a:srgbClr val="C00000"/>
                </a:solidFill>
                <a:latin typeface="微软雅黑" panose="020B0503020204020204" pitchFamily="34" charset="-122"/>
                <a:ea typeface="微软雅黑" panose="020B0503020204020204" pitchFamily="34" charset="-122"/>
              </a:rPr>
              <a:t>端正了党的思想路线</a:t>
            </a:r>
            <a:r>
              <a:rPr lang="zh-CN" altLang="en-US" sz="1865" dirty="0">
                <a:solidFill>
                  <a:srgbClr val="5F0F05"/>
                </a:solidFill>
                <a:latin typeface="微软雅黑" panose="020B0503020204020204" pitchFamily="34" charset="-122"/>
                <a:ea typeface="微软雅黑" panose="020B0503020204020204" pitchFamily="34" charset="-122"/>
              </a:rPr>
              <a:t>，重新确立了解放思想、实事求是的思想路线；</a:t>
            </a:r>
            <a:r>
              <a:rPr lang="zh-CN" altLang="en-US" sz="1865" b="1" dirty="0">
                <a:solidFill>
                  <a:srgbClr val="C00000"/>
                </a:solidFill>
                <a:latin typeface="微软雅黑" panose="020B0503020204020204" pitchFamily="34" charset="-122"/>
                <a:ea typeface="微软雅黑" panose="020B0503020204020204" pitchFamily="34" charset="-122"/>
              </a:rPr>
              <a:t>端正了党的政治路线</a:t>
            </a:r>
            <a:r>
              <a:rPr lang="zh-CN" altLang="en-US" sz="1865" dirty="0">
                <a:solidFill>
                  <a:srgbClr val="5F0F05"/>
                </a:solidFill>
                <a:latin typeface="微软雅黑" panose="020B0503020204020204" pitchFamily="34" charset="-122"/>
                <a:ea typeface="微软雅黑" panose="020B0503020204020204" pitchFamily="34" charset="-122"/>
              </a:rPr>
              <a:t>，把工作重点从阶级斗争为纲转到以经济建设为中心；</a:t>
            </a:r>
            <a:r>
              <a:rPr lang="zh-CN" altLang="en-US" sz="1865" b="1" dirty="0">
                <a:solidFill>
                  <a:srgbClr val="C00000"/>
                </a:solidFill>
                <a:latin typeface="微软雅黑" panose="020B0503020204020204" pitchFamily="34" charset="-122"/>
                <a:ea typeface="微软雅黑" panose="020B0503020204020204" pitchFamily="34" charset="-122"/>
              </a:rPr>
              <a:t>端正了党的组织路线</a:t>
            </a:r>
            <a:r>
              <a:rPr lang="zh-CN" altLang="en-US" sz="1865" dirty="0">
                <a:solidFill>
                  <a:srgbClr val="5F0F05"/>
                </a:solidFill>
                <a:latin typeface="微软雅黑" panose="020B0503020204020204" pitchFamily="34" charset="-122"/>
                <a:ea typeface="微软雅黑" panose="020B0503020204020204" pitchFamily="34" charset="-122"/>
              </a:rPr>
              <a:t>，开始确立了以邓小平为核心的第二代中央领导集体</a:t>
            </a:r>
            <a:endParaRPr lang="en-US" altLang="zh-CN" sz="1865" dirty="0">
              <a:solidFill>
                <a:srgbClr val="5F0F05"/>
              </a:solidFill>
              <a:latin typeface="微软雅黑" panose="020B0503020204020204" pitchFamily="34" charset="-122"/>
              <a:ea typeface="微软雅黑" panose="020B0503020204020204" pitchFamily="34" charset="-122"/>
            </a:endParaRPr>
          </a:p>
          <a:p>
            <a:pPr algn="just"/>
            <a:r>
              <a:rPr lang="zh-CN" altLang="en-US" sz="2135" b="1" dirty="0">
                <a:solidFill>
                  <a:srgbClr val="5F0F05"/>
                </a:solidFill>
                <a:latin typeface="微软雅黑" panose="020B0503020204020204" pitchFamily="34" charset="-122"/>
                <a:ea typeface="微软雅黑" panose="020B0503020204020204" pitchFamily="34" charset="-122"/>
              </a:rPr>
              <a:t>确立了一个方针：</a:t>
            </a:r>
            <a:r>
              <a:rPr lang="zh-CN" altLang="en-US" sz="1865" dirty="0">
                <a:solidFill>
                  <a:srgbClr val="5F0F05"/>
                </a:solidFill>
                <a:latin typeface="微软雅黑" panose="020B0503020204020204" pitchFamily="34" charset="-122"/>
                <a:ea typeface="微软雅黑" panose="020B0503020204020204" pitchFamily="34" charset="-122"/>
              </a:rPr>
              <a:t>改革开放</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5395903" y="2542343"/>
            <a:ext cx="2156224" cy="1615688"/>
          </a:xfrm>
          <a:prstGeom prst="rect">
            <a:avLst/>
          </a:prstGeom>
        </p:spPr>
      </p:pic>
      <p:sp>
        <p:nvSpPr>
          <p:cNvPr id="10" name="矩形 9"/>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a:solidFill>
                  <a:srgbClr val="FFF8E6"/>
                </a:solidFill>
                <a:latin typeface="微软雅黑" panose="020B0503020204020204" pitchFamily="34" charset="-122"/>
                <a:ea typeface="微软雅黑" panose="020B0503020204020204" pitchFamily="34" charset="-122"/>
              </a:rPr>
              <a:t>社会主义现代化建设局面的形成</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7730553" y="2542343"/>
            <a:ext cx="3730403" cy="3874786"/>
            <a:chOff x="5797915" y="1906757"/>
            <a:chExt cx="2797802" cy="2906090"/>
          </a:xfrm>
        </p:grpSpPr>
        <p:sp>
          <p:nvSpPr>
            <p:cNvPr id="11" name="矩形 10"/>
            <p:cNvSpPr>
              <a:spLocks noChangeAspect="1"/>
            </p:cNvSpPr>
            <p:nvPr/>
          </p:nvSpPr>
          <p:spPr>
            <a:xfrm>
              <a:off x="5797915" y="1906757"/>
              <a:ext cx="2797802" cy="290609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5" name="Rectangle 3"/>
            <p:cNvSpPr/>
            <p:nvPr/>
          </p:nvSpPr>
          <p:spPr>
            <a:xfrm>
              <a:off x="5968180" y="2924479"/>
              <a:ext cx="2457273" cy="1577692"/>
            </a:xfrm>
            <a:prstGeom prst="rect">
              <a:avLst/>
            </a:prstGeom>
          </p:spPr>
          <p:txBody>
            <a:bodyPr wrap="square">
              <a:spAutoFit/>
            </a:bodyPr>
            <a:lstStyle/>
            <a:p>
              <a:pPr algn="just"/>
              <a:r>
                <a:rPr lang="en-US" altLang="zh-CN" sz="1865" dirty="0">
                  <a:solidFill>
                    <a:srgbClr val="FFF8E6"/>
                  </a:solidFill>
                  <a:latin typeface="微软雅黑" panose="020B0503020204020204" pitchFamily="34" charset="-122"/>
                  <a:ea typeface="微软雅黑" panose="020B0503020204020204" pitchFamily="34" charset="-122"/>
                </a:rPr>
                <a:t>1978</a:t>
              </a:r>
              <a:r>
                <a:rPr lang="zh-CN" altLang="en-US" sz="1865" dirty="0">
                  <a:solidFill>
                    <a:srgbClr val="FFF8E6"/>
                  </a:solidFill>
                  <a:latin typeface="微软雅黑" panose="020B0503020204020204" pitchFamily="34" charset="-122"/>
                  <a:ea typeface="微软雅黑" panose="020B0503020204020204" pitchFamily="34" charset="-122"/>
                </a:rPr>
                <a:t>年底，中共中央在北京召开了十一届三中全会，从此，中国进入社会主义现代化建设的新时期，全会作出了把党和国家的工作重心转移到经济建设上来，实行改革开放的伟大决策。</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8" name="Rectangle 2"/>
            <p:cNvSpPr/>
            <p:nvPr/>
          </p:nvSpPr>
          <p:spPr>
            <a:xfrm>
              <a:off x="5931151" y="2147034"/>
              <a:ext cx="2531330" cy="623704"/>
            </a:xfrm>
            <a:prstGeom prst="rect">
              <a:avLst/>
            </a:prstGeom>
            <a:noFill/>
            <a:ln w="9525">
              <a:noFill/>
            </a:ln>
          </p:spPr>
          <p:txBody>
            <a:bodyPr wrap="square" lIns="121920" tIns="60960" rIns="121920" bIns="60960" anchor="ctr"/>
            <a:lstStyle/>
            <a:p>
              <a:pPr algn="ctr"/>
              <a:r>
                <a:rPr lang="zh-CN" altLang="en-US" sz="2400" b="1" dirty="0">
                  <a:solidFill>
                    <a:srgbClr val="FFF8E6"/>
                  </a:solidFill>
                  <a:latin typeface="微软雅黑" panose="020B0503020204020204" pitchFamily="34" charset="-122"/>
                  <a:ea typeface="微软雅黑" panose="020B0503020204020204" pitchFamily="34" charset="-122"/>
                  <a:cs typeface="+mj-cs"/>
                </a:rPr>
                <a:t>伟大的历史转折</a:t>
              </a:r>
              <a:r>
                <a:rPr lang="en-US" altLang="zh-CN" sz="2400" b="1" dirty="0">
                  <a:solidFill>
                    <a:srgbClr val="FFF8E6"/>
                  </a:solidFill>
                  <a:latin typeface="微软雅黑" panose="020B0503020204020204" pitchFamily="34" charset="-122"/>
                  <a:ea typeface="微软雅黑" panose="020B0503020204020204" pitchFamily="34" charset="-122"/>
                  <a:cs typeface="+mj-cs"/>
                </a:rPr>
                <a:t>—</a:t>
              </a:r>
              <a:r>
                <a:rPr lang="zh-CN" altLang="en-US" sz="2400" b="1" dirty="0">
                  <a:solidFill>
                    <a:srgbClr val="FFF8E6"/>
                  </a:solidFill>
                  <a:latin typeface="微软雅黑" panose="020B0503020204020204" pitchFamily="34" charset="-122"/>
                  <a:ea typeface="微软雅黑" panose="020B0503020204020204" pitchFamily="34" charset="-122"/>
                  <a:cs typeface="+mj-cs"/>
                </a:rPr>
                <a:t>党的十一届三中全会</a:t>
              </a:r>
              <a:endParaRPr lang="zh-CN" altLang="en-US" sz="2400" b="1" dirty="0">
                <a:solidFill>
                  <a:srgbClr val="FFF8E6"/>
                </a:solidFill>
                <a:latin typeface="微软雅黑" panose="020B0503020204020204" pitchFamily="34" charset="-122"/>
                <a:ea typeface="微软雅黑" panose="020B0503020204020204" pitchFamily="34" charset="-122"/>
                <a:cs typeface="+mj-cs"/>
              </a:endParaRPr>
            </a:p>
          </p:txBody>
        </p:sp>
      </p:grpSp>
      <p:sp>
        <p:nvSpPr>
          <p:cNvPr id="13" name="矩形: 圆角 12"/>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p:tgtEl>
                                          <p:spTgt spid="4"/>
                                        </p:tgtEl>
                                        <p:attrNameLst>
                                          <p:attrName>ppt_y</p:attrName>
                                        </p:attrNameLst>
                                      </p:cBhvr>
                                      <p:tavLst>
                                        <p:tav tm="0">
                                          <p:val>
                                            <p:strVal val="#ppt_y+#ppt_h*1.125000"/>
                                          </p:val>
                                        </p:tav>
                                        <p:tav tm="100000">
                                          <p:val>
                                            <p:strVal val="#ppt_y"/>
                                          </p:val>
                                        </p:tav>
                                      </p:tavLst>
                                    </p:anim>
                                    <p:animEffect transition="in" filter="wipe(up)">
                                      <p:cBhvr>
                                        <p:cTn id="14" dur="750"/>
                                        <p:tgtEl>
                                          <p:spTgt spid="4"/>
                                        </p:tgtEl>
                                      </p:cBhvr>
                                    </p:animEffect>
                                  </p:childTnLst>
                                </p:cTn>
                              </p:par>
                              <p:par>
                                <p:cTn id="15" presetID="1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p:tgtEl>
                                          <p:spTgt spid="3"/>
                                        </p:tgtEl>
                                        <p:attrNameLst>
                                          <p:attrName>ppt_y</p:attrName>
                                        </p:attrNameLst>
                                      </p:cBhvr>
                                      <p:tavLst>
                                        <p:tav tm="0">
                                          <p:val>
                                            <p:strVal val="#ppt_y+#ppt_h*1.125000"/>
                                          </p:val>
                                        </p:tav>
                                        <p:tav tm="100000">
                                          <p:val>
                                            <p:strVal val="#ppt_y"/>
                                          </p:val>
                                        </p:tav>
                                      </p:tavLst>
                                    </p:anim>
                                    <p:animEffect transition="in" filter="wipe(up)">
                                      <p:cBhvr>
                                        <p:cTn id="18" dur="750"/>
                                        <p:tgtEl>
                                          <p:spTgt spid="3"/>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p:tgtEl>
                                          <p:spTgt spid="7"/>
                                        </p:tgtEl>
                                        <p:attrNameLst>
                                          <p:attrName>ppt_y</p:attrName>
                                        </p:attrNameLst>
                                      </p:cBhvr>
                                      <p:tavLst>
                                        <p:tav tm="0">
                                          <p:val>
                                            <p:strVal val="#ppt_y+#ppt_h*1.125000"/>
                                          </p:val>
                                        </p:tav>
                                        <p:tav tm="100000">
                                          <p:val>
                                            <p:strVal val="#ppt_y"/>
                                          </p:val>
                                        </p:tav>
                                      </p:tavLst>
                                    </p:anim>
                                    <p:animEffect transition="in" filter="wipe(up)">
                                      <p:cBhvr>
                                        <p:cTn id="22" dur="750"/>
                                        <p:tgtEl>
                                          <p:spTgt spid="7"/>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1000"/>
                                        <p:tgtEl>
                                          <p:spTgt spid="6"/>
                                        </p:tgtEl>
                                      </p:cBhvr>
                                    </p:animEffect>
                                  </p:childTnLst>
                                </p:cTn>
                              </p:par>
                              <p:par>
                                <p:cTn id="27" presetID="2" presetClass="entr" presetSubtype="2"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fill="hold"/>
                                        <p:tgtEl>
                                          <p:spTgt spid="12"/>
                                        </p:tgtEl>
                                        <p:attrNameLst>
                                          <p:attrName>ppt_x</p:attrName>
                                        </p:attrNameLst>
                                      </p:cBhvr>
                                      <p:tavLst>
                                        <p:tav tm="0">
                                          <p:val>
                                            <p:strVal val="1+#ppt_w/2"/>
                                          </p:val>
                                        </p:tav>
                                        <p:tav tm="100000">
                                          <p:val>
                                            <p:strVal val="#ppt_x"/>
                                          </p:val>
                                        </p:tav>
                                      </p:tavLst>
                                    </p:anim>
                                    <p:anim calcmode="lin" valueType="num">
                                      <p:cBhvr additive="base">
                                        <p:cTn id="30" dur="1000" fill="hold"/>
                                        <p:tgtEl>
                                          <p:spTgt spid="1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p:nvPr/>
        </p:nvSpPr>
        <p:spPr>
          <a:xfrm>
            <a:off x="4791331" y="2276872"/>
            <a:ext cx="6144683" cy="692123"/>
          </a:xfrm>
          <a:prstGeom prst="rect">
            <a:avLst/>
          </a:prstGeom>
          <a:noFill/>
          <a:ln w="9525">
            <a:noFill/>
          </a:ln>
        </p:spPr>
        <p:txBody>
          <a:bodyPr wrap="square" lIns="121920" tIns="60960" rIns="121920" bIns="60960" anchor="ctr"/>
          <a:lst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defRPr>
            </a:lvl5pPr>
            <a:lvl6pPr marL="4572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6pPr>
            <a:lvl7pPr marL="9144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7pPr>
            <a:lvl8pPr marL="13716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8pPr>
            <a:lvl9pPr marL="1828800" algn="l" rtl="0" fontAlgn="base">
              <a:spcBef>
                <a:spcPct val="0"/>
              </a:spcBef>
              <a:spcAft>
                <a:spcPct val="0"/>
              </a:spcAft>
              <a:defRPr sz="2400">
                <a:solidFill>
                  <a:schemeClr val="bg1"/>
                </a:solidFill>
                <a:latin typeface="Arial" panose="020B0604020202020204" pitchFamily="34" charset="0"/>
                <a:ea typeface="华文细黑" panose="02010600040101010101" pitchFamily="2" charset="-122"/>
              </a:defRPr>
            </a:lvl9pPr>
          </a:lstStyle>
          <a:p>
            <a:r>
              <a:rPr lang="zh-CN" altLang="en-US" sz="3735" b="1" dirty="0">
                <a:solidFill>
                  <a:srgbClr val="C00000"/>
                </a:solidFill>
                <a:latin typeface="微软雅黑" panose="020B0503020204020204" pitchFamily="34" charset="-122"/>
                <a:ea typeface="微软雅黑" panose="020B0503020204020204" pitchFamily="34" charset="-122"/>
              </a:rPr>
              <a:t>全面改革和对外开放的发展</a:t>
            </a:r>
            <a:endParaRPr lang="zh-CN" altLang="en-US" sz="3735" b="1"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4791329" y="3161361"/>
            <a:ext cx="6144683" cy="2678234"/>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十一届三中全会以后，经济体制改革逐步开展，这是在坚持社会主义制度的前提下，改革生产关系中适应生产力发展的一系列环节，解放和发展生产力，此外，</a:t>
            </a:r>
            <a:r>
              <a:rPr lang="zh-CN" altLang="en-US" sz="1865" b="1" dirty="0">
                <a:solidFill>
                  <a:srgbClr val="C00000"/>
                </a:solidFill>
                <a:latin typeface="微软雅黑" panose="020B0503020204020204" pitchFamily="34" charset="-122"/>
                <a:ea typeface="微软雅黑" panose="020B0503020204020204" pitchFamily="34" charset="-122"/>
              </a:rPr>
              <a:t>中国也迈出了对外开放的步伐。</a:t>
            </a:r>
            <a:endParaRPr lang="en-US" altLang="zh-CN" sz="1865" b="1" dirty="0">
              <a:solidFill>
                <a:srgbClr val="C00000"/>
              </a:solidFill>
              <a:latin typeface="微软雅黑" panose="020B0503020204020204" pitchFamily="34" charset="-122"/>
              <a:ea typeface="微软雅黑" panose="020B0503020204020204" pitchFamily="34" charset="-122"/>
            </a:endParaRPr>
          </a:p>
          <a:p>
            <a:pPr algn="just" eaLnBrk="1"/>
            <a:r>
              <a:rPr lang="zh-CN" altLang="en-US" sz="1865" b="1" dirty="0">
                <a:solidFill>
                  <a:srgbClr val="C00000"/>
                </a:solidFill>
                <a:latin typeface="微软雅黑" panose="020B0503020204020204" pitchFamily="34" charset="-122"/>
                <a:ea typeface="微软雅黑" panose="020B0503020204020204" pitchFamily="34" charset="-122"/>
              </a:rPr>
              <a:t>改革开放是决定当代中国命运的关键抉择，</a:t>
            </a:r>
            <a:r>
              <a:rPr lang="zh-CN" altLang="en-US" sz="1865" dirty="0">
                <a:solidFill>
                  <a:srgbClr val="5F0F05"/>
                </a:solidFill>
                <a:latin typeface="微软雅黑" panose="020B0503020204020204" pitchFamily="34" charset="-122"/>
                <a:ea typeface="微软雅黑" panose="020B0503020204020204" pitchFamily="34" charset="-122"/>
              </a:rPr>
              <a:t>是发展中国特色社会主义，实现中华民族伟大复兴的必经之路；只有社会主义才能救中国，只有改革开放才能发展中国，改革开放是我国的强国之路，是国家发展进步的活力源泉，</a:t>
            </a:r>
            <a:r>
              <a:rPr lang="zh-CN" altLang="en-US" sz="1865" b="1" dirty="0">
                <a:solidFill>
                  <a:srgbClr val="C00000"/>
                </a:solidFill>
                <a:latin typeface="微软雅黑" panose="020B0503020204020204" pitchFamily="34" charset="-122"/>
                <a:ea typeface="微软雅黑" panose="020B0503020204020204" pitchFamily="34" charset="-122"/>
              </a:rPr>
              <a:t>我们要毫不动摇地坚持改革开放。</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1" cstate="print">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27335" y="1962730"/>
            <a:ext cx="3308132" cy="32601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a:spLocks noChangeAspect="1"/>
          </p:cNvSpPr>
          <p:nvPr/>
        </p:nvSpPr>
        <p:spPr>
          <a:xfrm>
            <a:off x="1124960" y="5392940"/>
            <a:ext cx="3310507" cy="713227"/>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a:solidFill>
                  <a:srgbClr val="FFF8E6"/>
                </a:solidFill>
                <a:latin typeface="微软雅黑" panose="020B0503020204020204" pitchFamily="34" charset="-122"/>
                <a:ea typeface="微软雅黑" panose="020B0503020204020204" pitchFamily="34" charset="-122"/>
              </a:rPr>
              <a:t>小岗村18户农民分田到户，掀开了农村改革的序幕</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9" name="矩形: 圆角 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0" name="矩形 9"/>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1000"/>
                                        <p:tgtEl>
                                          <p:spTgt spid="7"/>
                                        </p:tgtEl>
                                      </p:cBhvr>
                                    </p:animEffect>
                                  </p:childTnLst>
                                </p:cTn>
                              </p:par>
                              <p:par>
                                <p:cTn id="8" presetID="18" presetClass="entr" presetSubtype="9"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upLeft)">
                                      <p:cBhvr>
                                        <p:cTn id="10" dur="1000"/>
                                        <p:tgtEl>
                                          <p:spTgt spid="8"/>
                                        </p:tgtEl>
                                      </p:cBhvr>
                                    </p:animEffect>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1000"/>
                                        <p:tgtEl>
                                          <p:spTgt spid="6"/>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731045" y="2602665"/>
            <a:ext cx="3732775" cy="2542796"/>
          </a:xfrm>
          <a:prstGeom prst="rect">
            <a:avLst/>
          </a:prstGeom>
        </p:spPr>
      </p:pic>
      <p:sp>
        <p:nvSpPr>
          <p:cNvPr id="7" name="矩形 6"/>
          <p:cNvSpPr/>
          <p:nvPr/>
        </p:nvSpPr>
        <p:spPr>
          <a:xfrm>
            <a:off x="4748096" y="2573404"/>
            <a:ext cx="6709105" cy="1569469"/>
          </a:xfrm>
          <a:prstGeom prst="rect">
            <a:avLst/>
          </a:prstGeom>
        </p:spPr>
        <p:txBody>
          <a:bodyPr wrap="square">
            <a:spAutoFit/>
          </a:bodyPr>
          <a:lstStyle/>
          <a:p>
            <a:pPr algn="just" eaLnBrk="1">
              <a:lnSpc>
                <a:spcPct val="150000"/>
              </a:lnSpc>
            </a:pPr>
            <a:r>
              <a:rPr lang="zh-CN" altLang="en-US" sz="2135" b="1" dirty="0">
                <a:solidFill>
                  <a:srgbClr val="C00000"/>
                </a:solidFill>
                <a:latin typeface="+mj-ea"/>
                <a:ea typeface="+mj-ea"/>
              </a:rPr>
              <a:t>邓小平在大会开幕词中明确提出：</a:t>
            </a:r>
            <a:endParaRPr lang="en-US" altLang="zh-CN" sz="2135" b="1" dirty="0">
              <a:solidFill>
                <a:srgbClr val="C00000"/>
              </a:solidFill>
              <a:latin typeface="+mj-ea"/>
              <a:ea typeface="+mj-ea"/>
            </a:endParaRPr>
          </a:p>
          <a:p>
            <a:pPr algn="just" eaLnBrk="1">
              <a:lnSpc>
                <a:spcPct val="150000"/>
              </a:lnSpc>
            </a:pPr>
            <a:r>
              <a:rPr lang="zh-CN" altLang="en-US" sz="2135" dirty="0">
                <a:solidFill>
                  <a:srgbClr val="5F0F05"/>
                </a:solidFill>
                <a:latin typeface="+mj-ea"/>
                <a:ea typeface="+mj-ea"/>
              </a:rPr>
              <a:t>“把马克思主义的普遍真理同我国的具体实际结合起来，走自己的道路，建设有中国特色的社会主义”。</a:t>
            </a:r>
            <a:endParaRPr lang="en-US" altLang="zh-CN" sz="2135" dirty="0">
              <a:solidFill>
                <a:srgbClr val="5F0F05"/>
              </a:solidFill>
              <a:latin typeface="+mj-ea"/>
              <a:ea typeface="+mj-ea"/>
            </a:endParaRPr>
          </a:p>
        </p:txBody>
      </p:sp>
      <p:sp>
        <p:nvSpPr>
          <p:cNvPr id="8" name="矩形 7"/>
          <p:cNvSpPr/>
          <p:nvPr/>
        </p:nvSpPr>
        <p:spPr>
          <a:xfrm>
            <a:off x="4748096" y="4120429"/>
            <a:ext cx="6709105" cy="2061846"/>
          </a:xfrm>
          <a:prstGeom prst="rect">
            <a:avLst/>
          </a:prstGeom>
        </p:spPr>
        <p:txBody>
          <a:bodyPr wrap="square">
            <a:spAutoFit/>
          </a:bodyPr>
          <a:lstStyle/>
          <a:p>
            <a:pPr algn="just" eaLnBrk="1">
              <a:lnSpc>
                <a:spcPct val="150000"/>
              </a:lnSpc>
            </a:pPr>
            <a:r>
              <a:rPr lang="zh-CN" altLang="en-US" sz="2135" b="1" dirty="0">
                <a:solidFill>
                  <a:srgbClr val="C00000"/>
                </a:solidFill>
                <a:latin typeface="+mj-ea"/>
                <a:ea typeface="+mj-ea"/>
              </a:rPr>
              <a:t>确定在新的历史时期的总任务是：</a:t>
            </a:r>
            <a:endParaRPr lang="en-US" altLang="zh-CN" sz="2135" b="1" dirty="0">
              <a:solidFill>
                <a:srgbClr val="C00000"/>
              </a:solidFill>
              <a:latin typeface="+mj-ea"/>
              <a:ea typeface="+mj-ea"/>
            </a:endParaRPr>
          </a:p>
          <a:p>
            <a:pPr algn="just" eaLnBrk="1">
              <a:lnSpc>
                <a:spcPct val="150000"/>
              </a:lnSpc>
            </a:pPr>
            <a:r>
              <a:rPr lang="zh-CN" altLang="en-US" sz="2135" dirty="0">
                <a:solidFill>
                  <a:srgbClr val="5F0F05"/>
                </a:solidFill>
                <a:latin typeface="+mj-ea"/>
                <a:ea typeface="+mj-ea"/>
              </a:rPr>
              <a:t>团结全国各族人民，自力更生，艰苦奋斗，逐步实现工业、农业、国防和科学技术的现代化，把我国建设成为高度文明，高度民主的社会主义国家。</a:t>
            </a:r>
            <a:endParaRPr lang="zh-CN" altLang="en-US" sz="2135" dirty="0">
              <a:solidFill>
                <a:srgbClr val="5F0F05"/>
              </a:solidFill>
              <a:latin typeface="+mj-ea"/>
              <a:ea typeface="+mj-ea"/>
            </a:endParaRPr>
          </a:p>
        </p:txBody>
      </p:sp>
      <p:sp>
        <p:nvSpPr>
          <p:cNvPr id="9" name="矩形 8"/>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中国共产党第十二次全国代表大会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10" name="矩形 9"/>
          <p:cNvSpPr>
            <a:spLocks noChangeAspect="1"/>
          </p:cNvSpPr>
          <p:nvPr/>
        </p:nvSpPr>
        <p:spPr>
          <a:xfrm>
            <a:off x="731045" y="5392940"/>
            <a:ext cx="3732775" cy="820369"/>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rgbClr val="FFF8E6"/>
                </a:solidFill>
                <a:latin typeface="+mj-ea"/>
              </a:rPr>
              <a:t>时间：</a:t>
            </a:r>
            <a:r>
              <a:rPr lang="en-US" altLang="zh-CN" sz="1865" dirty="0">
                <a:solidFill>
                  <a:srgbClr val="FFF8E6"/>
                </a:solidFill>
                <a:latin typeface="+mj-ea"/>
              </a:rPr>
              <a:t>1982</a:t>
            </a:r>
            <a:r>
              <a:rPr lang="zh-CN" altLang="en-US" sz="1865" dirty="0">
                <a:solidFill>
                  <a:srgbClr val="FFF8E6"/>
                </a:solidFill>
                <a:latin typeface="+mj-ea"/>
              </a:rPr>
              <a:t>年</a:t>
            </a:r>
            <a:r>
              <a:rPr lang="en-US" altLang="zh-CN" sz="1865" dirty="0">
                <a:solidFill>
                  <a:srgbClr val="FFF8E6"/>
                </a:solidFill>
                <a:latin typeface="+mj-ea"/>
              </a:rPr>
              <a:t>9</a:t>
            </a:r>
            <a:r>
              <a:rPr lang="zh-CN" altLang="en-US" sz="1865" dirty="0">
                <a:solidFill>
                  <a:srgbClr val="FFF8E6"/>
                </a:solidFill>
                <a:latin typeface="+mj-ea"/>
              </a:rPr>
              <a:t>月</a:t>
            </a:r>
            <a:r>
              <a:rPr lang="en-US" altLang="zh-CN" sz="1865" dirty="0">
                <a:solidFill>
                  <a:srgbClr val="FFF8E6"/>
                </a:solidFill>
                <a:latin typeface="+mj-ea"/>
              </a:rPr>
              <a:t>1</a:t>
            </a:r>
            <a:r>
              <a:rPr lang="zh-CN" altLang="en-US" sz="1865" dirty="0">
                <a:solidFill>
                  <a:srgbClr val="FFF8E6"/>
                </a:solidFill>
                <a:latin typeface="+mj-ea"/>
              </a:rPr>
              <a:t>日</a:t>
            </a:r>
            <a:r>
              <a:rPr lang="en-US" altLang="zh-CN" sz="1865" dirty="0">
                <a:solidFill>
                  <a:srgbClr val="FFF8E6"/>
                </a:solidFill>
                <a:latin typeface="+mj-ea"/>
              </a:rPr>
              <a:t>-11</a:t>
            </a:r>
            <a:r>
              <a:rPr lang="zh-CN" altLang="en-US" sz="1865" dirty="0">
                <a:solidFill>
                  <a:srgbClr val="FFF8E6"/>
                </a:solidFill>
                <a:latin typeface="+mj-ea"/>
              </a:rPr>
              <a:t>日</a:t>
            </a:r>
            <a:endParaRPr lang="en-US" altLang="zh-CN" sz="1865" dirty="0">
              <a:solidFill>
                <a:srgbClr val="FFF8E6"/>
              </a:solidFill>
              <a:latin typeface="+mj-ea"/>
            </a:endParaRPr>
          </a:p>
          <a:p>
            <a:pPr algn="ctr"/>
            <a:r>
              <a:rPr lang="zh-CN" altLang="en-US" sz="1865" dirty="0">
                <a:solidFill>
                  <a:srgbClr val="FFF8E6"/>
                </a:solidFill>
                <a:latin typeface="+mj-ea"/>
              </a:rPr>
              <a:t>地点：北京</a:t>
            </a:r>
            <a:endParaRPr lang="en-US" altLang="zh-CN" sz="1865" dirty="0">
              <a:solidFill>
                <a:srgbClr val="FFF8E6"/>
              </a:solidFill>
              <a:latin typeface="+mj-ea"/>
            </a:endParaRPr>
          </a:p>
        </p:txBody>
      </p:sp>
      <p:sp>
        <p:nvSpPr>
          <p:cNvPr id="11" name="矩形: 圆角 10"/>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2" name="矩形 11"/>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750" fill="hold"/>
                                        <p:tgtEl>
                                          <p:spTgt spid="3"/>
                                        </p:tgtEl>
                                        <p:attrNameLst>
                                          <p:attrName>ppt_x</p:attrName>
                                        </p:attrNameLst>
                                      </p:cBhvr>
                                      <p:tavLst>
                                        <p:tav tm="0">
                                          <p:val>
                                            <p:strVal val="0-#ppt_w/2"/>
                                          </p:val>
                                        </p:tav>
                                        <p:tav tm="100000">
                                          <p:val>
                                            <p:strVal val="#ppt_x"/>
                                          </p:val>
                                        </p:tav>
                                      </p:tavLst>
                                    </p:anim>
                                    <p:anim calcmode="lin" valueType="num">
                                      <p:cBhvr additive="base">
                                        <p:cTn id="14" dur="75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1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0-#ppt_w/2"/>
                                          </p:val>
                                        </p:tav>
                                        <p:tav tm="100000">
                                          <p:val>
                                            <p:strVal val="#ppt_x"/>
                                          </p:val>
                                        </p:tav>
                                      </p:tavLst>
                                    </p:anim>
                                    <p:anim calcmode="lin" valueType="num">
                                      <p:cBhvr additive="base">
                                        <p:cTn id="18" dur="75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par>
                                <p:cTn id="23" presetID="22" presetClass="entr" presetSubtype="8" fill="hold" grpId="0" nodeType="withEffect">
                                  <p:stCondLst>
                                    <p:cond delay="15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1000"/>
                                        <p:tgtEl>
                                          <p:spTgt spid="8"/>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7632172" y="2564905"/>
            <a:ext cx="3828785" cy="2557660"/>
          </a:xfrm>
          <a:prstGeom prst="rect">
            <a:avLst/>
          </a:prstGeom>
        </p:spPr>
      </p:pic>
      <p:sp>
        <p:nvSpPr>
          <p:cNvPr id="7" name="矩形 6"/>
          <p:cNvSpPr/>
          <p:nvPr/>
        </p:nvSpPr>
        <p:spPr>
          <a:xfrm>
            <a:off x="731045" y="2756926"/>
            <a:ext cx="6613095" cy="3170804"/>
          </a:xfrm>
          <a:prstGeom prst="rect">
            <a:avLst/>
          </a:prstGeom>
        </p:spPr>
        <p:txBody>
          <a:bodyPr wrap="square">
            <a:spAutoFit/>
          </a:bodyPr>
          <a:lstStyle/>
          <a:p>
            <a:pPr algn="just" eaLnBrk="1">
              <a:lnSpc>
                <a:spcPct val="150000"/>
              </a:lnSpc>
            </a:pPr>
            <a:r>
              <a:rPr lang="zh-CN" altLang="en-US" sz="2135" b="1" dirty="0">
                <a:solidFill>
                  <a:srgbClr val="C00000"/>
                </a:solidFill>
                <a:latin typeface="+mj-ea"/>
                <a:ea typeface="+mj-ea"/>
              </a:rPr>
              <a:t>会议主题是加快和深化改革</a:t>
            </a:r>
            <a:r>
              <a:rPr lang="zh-CN" altLang="en-US" sz="2135" dirty="0">
                <a:solidFill>
                  <a:srgbClr val="5F0F05"/>
                </a:solidFill>
                <a:latin typeface="+mj-ea"/>
                <a:ea typeface="+mj-ea"/>
              </a:rPr>
              <a:t>，</a:t>
            </a:r>
            <a:r>
              <a:rPr lang="zh-CN" altLang="en-US" sz="1865" dirty="0">
                <a:solidFill>
                  <a:srgbClr val="5F0F05"/>
                </a:solidFill>
                <a:latin typeface="+mj-ea"/>
                <a:ea typeface="+mj-ea"/>
              </a:rPr>
              <a:t>邓小平主持大会开幕式，赵紫阳受十二届中央委员会委托作了题为《沿着中国特色的社会主义道路前进》的报告。报告</a:t>
            </a:r>
            <a:r>
              <a:rPr lang="zh-CN" altLang="en-US" sz="1865" b="1" dirty="0">
                <a:solidFill>
                  <a:srgbClr val="C00000"/>
                </a:solidFill>
                <a:latin typeface="+mj-ea"/>
                <a:ea typeface="+mj-ea"/>
              </a:rPr>
              <a:t>阐述了社会主义初级阶段理论</a:t>
            </a:r>
            <a:r>
              <a:rPr lang="zh-CN" altLang="en-US" sz="1865" dirty="0">
                <a:solidFill>
                  <a:srgbClr val="5F0F05"/>
                </a:solidFill>
                <a:latin typeface="+mj-ea"/>
                <a:ea typeface="+mj-ea"/>
              </a:rPr>
              <a:t>，提出了党在社会主义初级阶段的“</a:t>
            </a:r>
            <a:r>
              <a:rPr lang="zh-CN" altLang="en-US" sz="1865" b="1" dirty="0">
                <a:solidFill>
                  <a:srgbClr val="C00000"/>
                </a:solidFill>
                <a:latin typeface="+mj-ea"/>
                <a:ea typeface="+mj-ea"/>
              </a:rPr>
              <a:t>一个中心，两个基本点”的基本路线</a:t>
            </a:r>
            <a:r>
              <a:rPr lang="zh-CN" altLang="en-US" sz="1865" dirty="0">
                <a:solidFill>
                  <a:srgbClr val="5F0F05"/>
                </a:solidFill>
                <a:latin typeface="+mj-ea"/>
                <a:ea typeface="+mj-ea"/>
              </a:rPr>
              <a:t>，制定了到下世纪中叶分三步走、实现现代化的发展战略，并提出了政治体制改革的任务。</a:t>
            </a:r>
            <a:endParaRPr lang="zh-CN" altLang="en-US" sz="1865" dirty="0">
              <a:solidFill>
                <a:srgbClr val="5F0F05"/>
              </a:solidFill>
              <a:latin typeface="+mj-ea"/>
              <a:ea typeface="+mj-ea"/>
            </a:endParaRPr>
          </a:p>
          <a:p>
            <a:pPr algn="just" eaLnBrk="1">
              <a:lnSpc>
                <a:spcPct val="150000"/>
              </a:lnSpc>
            </a:pPr>
            <a:r>
              <a:rPr lang="zh-CN" altLang="en-US" sz="1865" dirty="0">
                <a:solidFill>
                  <a:srgbClr val="5F0F05"/>
                </a:solidFill>
                <a:latin typeface="+mj-ea"/>
                <a:ea typeface="+mj-ea"/>
              </a:rPr>
              <a:t>1984年到1988年，我国经济经历了一个加速发展的飞跃时期。</a:t>
            </a:r>
            <a:endParaRPr lang="zh-CN" altLang="en-US" sz="1865" dirty="0">
              <a:solidFill>
                <a:srgbClr val="5F0F05"/>
              </a:solidFill>
              <a:latin typeface="+mj-ea"/>
              <a:ea typeface="+mj-ea"/>
            </a:endParaRPr>
          </a:p>
        </p:txBody>
      </p:sp>
      <p:sp>
        <p:nvSpPr>
          <p:cNvPr id="8" name="矩形 7"/>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中国共产党第十三次全国代表大会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9" name="矩形 8"/>
          <p:cNvSpPr>
            <a:spLocks noChangeAspect="1"/>
          </p:cNvSpPr>
          <p:nvPr/>
        </p:nvSpPr>
        <p:spPr>
          <a:xfrm>
            <a:off x="7632172" y="5332284"/>
            <a:ext cx="3828785" cy="820369"/>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rgbClr val="FFF8E6"/>
                </a:solidFill>
                <a:latin typeface="微软雅黑" panose="020B0503020204020204" pitchFamily="34" charset="-122"/>
                <a:ea typeface="微软雅黑" panose="020B0503020204020204" pitchFamily="34" charset="-122"/>
              </a:rPr>
              <a:t>时间：</a:t>
            </a:r>
            <a:r>
              <a:rPr lang="en-US" altLang="zh-CN" sz="1865" dirty="0">
                <a:solidFill>
                  <a:srgbClr val="FFF8E6"/>
                </a:solidFill>
                <a:latin typeface="微软雅黑" panose="020B0503020204020204" pitchFamily="34" charset="-122"/>
                <a:ea typeface="微软雅黑" panose="020B0503020204020204" pitchFamily="34" charset="-122"/>
              </a:rPr>
              <a:t>1987</a:t>
            </a:r>
            <a:r>
              <a:rPr lang="zh-CN" altLang="en-US" sz="1865" dirty="0">
                <a:solidFill>
                  <a:srgbClr val="FFF8E6"/>
                </a:solidFill>
                <a:latin typeface="微软雅黑" panose="020B0503020204020204" pitchFamily="34" charset="-122"/>
                <a:ea typeface="微软雅黑" panose="020B0503020204020204" pitchFamily="34" charset="-122"/>
              </a:rPr>
              <a:t>年</a:t>
            </a:r>
            <a:r>
              <a:rPr lang="en-US" altLang="zh-CN" sz="1865" dirty="0">
                <a:solidFill>
                  <a:srgbClr val="FFF8E6"/>
                </a:solidFill>
                <a:latin typeface="微软雅黑" panose="020B0503020204020204" pitchFamily="34" charset="-122"/>
                <a:ea typeface="微软雅黑" panose="020B0503020204020204" pitchFamily="34" charset="-122"/>
              </a:rPr>
              <a:t>10</a:t>
            </a:r>
            <a:r>
              <a:rPr lang="zh-CN" altLang="en-US" sz="1865" dirty="0">
                <a:solidFill>
                  <a:srgbClr val="FFF8E6"/>
                </a:solidFill>
                <a:latin typeface="微软雅黑" panose="020B0503020204020204" pitchFamily="34" charset="-122"/>
                <a:ea typeface="微软雅黑" panose="020B0503020204020204" pitchFamily="34" charset="-122"/>
              </a:rPr>
              <a:t>月</a:t>
            </a:r>
            <a:r>
              <a:rPr lang="en-US" altLang="zh-CN" sz="1865" dirty="0">
                <a:solidFill>
                  <a:srgbClr val="FFF8E6"/>
                </a:solidFill>
                <a:latin typeface="微软雅黑" panose="020B0503020204020204" pitchFamily="34" charset="-122"/>
                <a:ea typeface="微软雅黑" panose="020B0503020204020204" pitchFamily="34" charset="-122"/>
              </a:rPr>
              <a:t>25</a:t>
            </a:r>
            <a:r>
              <a:rPr lang="zh-CN" altLang="en-US" sz="1865" dirty="0">
                <a:solidFill>
                  <a:srgbClr val="FFF8E6"/>
                </a:solidFill>
                <a:latin typeface="微软雅黑" panose="020B0503020204020204" pitchFamily="34" charset="-122"/>
                <a:ea typeface="微软雅黑" panose="020B0503020204020204" pitchFamily="34" charset="-122"/>
              </a:rPr>
              <a:t>日</a:t>
            </a:r>
            <a:r>
              <a:rPr lang="en-US" altLang="zh-CN" sz="1865" dirty="0">
                <a:solidFill>
                  <a:srgbClr val="FFF8E6"/>
                </a:solidFill>
                <a:latin typeface="微软雅黑" panose="020B0503020204020204" pitchFamily="34" charset="-122"/>
                <a:ea typeface="微软雅黑" panose="020B0503020204020204" pitchFamily="34" charset="-122"/>
              </a:rPr>
              <a:t>-11</a:t>
            </a:r>
            <a:r>
              <a:rPr lang="zh-CN" altLang="en-US" sz="1865" dirty="0">
                <a:solidFill>
                  <a:srgbClr val="FFF8E6"/>
                </a:solidFill>
                <a:latin typeface="微软雅黑" panose="020B0503020204020204" pitchFamily="34" charset="-122"/>
                <a:ea typeface="微软雅黑" panose="020B0503020204020204" pitchFamily="34" charset="-122"/>
              </a:rPr>
              <a:t>月</a:t>
            </a:r>
            <a:r>
              <a:rPr lang="en-US" altLang="zh-CN" sz="1865" dirty="0">
                <a:solidFill>
                  <a:srgbClr val="FFF8E6"/>
                </a:solidFill>
                <a:latin typeface="微软雅黑" panose="020B0503020204020204" pitchFamily="34" charset="-122"/>
                <a:ea typeface="微软雅黑" panose="020B0503020204020204" pitchFamily="34" charset="-122"/>
              </a:rPr>
              <a:t>1</a:t>
            </a:r>
            <a:r>
              <a:rPr lang="zh-CN" altLang="en-US" sz="1865" dirty="0">
                <a:solidFill>
                  <a:srgbClr val="FFF8E6"/>
                </a:solidFill>
                <a:latin typeface="微软雅黑" panose="020B0503020204020204" pitchFamily="34" charset="-122"/>
                <a:ea typeface="微软雅黑" panose="020B0503020204020204" pitchFamily="34" charset="-122"/>
              </a:rPr>
              <a:t>日</a:t>
            </a:r>
            <a:endParaRPr lang="en-US" altLang="zh-CN" sz="1865" dirty="0">
              <a:solidFill>
                <a:srgbClr val="FFF8E6"/>
              </a:solidFill>
              <a:latin typeface="微软雅黑" panose="020B0503020204020204" pitchFamily="34" charset="-122"/>
              <a:ea typeface="微软雅黑" panose="020B0503020204020204" pitchFamily="34" charset="-122"/>
            </a:endParaRPr>
          </a:p>
          <a:p>
            <a:pPr algn="ctr"/>
            <a:r>
              <a:rPr lang="zh-CN" altLang="en-US" sz="1865" dirty="0">
                <a:solidFill>
                  <a:srgbClr val="FFF8E6"/>
                </a:solidFill>
                <a:latin typeface="微软雅黑" panose="020B0503020204020204" pitchFamily="34" charset="-122"/>
                <a:ea typeface="微软雅黑" panose="020B0503020204020204" pitchFamily="34" charset="-122"/>
              </a:rPr>
              <a:t>地点：北京</a:t>
            </a:r>
            <a:endParaRPr lang="en-US" altLang="zh-CN" sz="1865" dirty="0">
              <a:solidFill>
                <a:srgbClr val="FFF8E6"/>
              </a:solidFill>
              <a:latin typeface="微软雅黑" panose="020B0503020204020204" pitchFamily="34" charset="-122"/>
              <a:ea typeface="微软雅黑" panose="020B0503020204020204" pitchFamily="34" charset="-122"/>
            </a:endParaRPr>
          </a:p>
        </p:txBody>
      </p:sp>
      <p:sp>
        <p:nvSpPr>
          <p:cNvPr id="10" name="矩形: 圆角 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1" name="矩形 10"/>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1000"/>
                                        <p:tgtEl>
                                          <p:spTgt spid="7"/>
                                        </p:tgtEl>
                                      </p:cBhvr>
                                    </p:animEffec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1044" y="4450365"/>
            <a:ext cx="10729912" cy="954300"/>
          </a:xfrm>
          <a:prstGeom prst="rect">
            <a:avLst/>
          </a:prstGeom>
        </p:spPr>
        <p:txBody>
          <a:bodyPr wrap="square">
            <a:spAutoFit/>
          </a:bodyPr>
          <a:lstStyle/>
          <a:p>
            <a:pPr algn="just" eaLnBrk="1"/>
            <a:r>
              <a:rPr lang="zh-CN" altLang="en-US" sz="1865" dirty="0">
                <a:solidFill>
                  <a:srgbClr val="5F0F05"/>
                </a:solidFill>
                <a:latin typeface="+mj-ea"/>
                <a:ea typeface="+mj-ea"/>
              </a:rPr>
              <a:t>这次代表大会的主要任务是，以邓小平同志建设有中国特色社会主义理论为指导，认真总结十一届三中全会以来14年的实践经验，</a:t>
            </a:r>
            <a:r>
              <a:rPr lang="zh-CN" altLang="en-US" sz="1865" b="1" dirty="0">
                <a:solidFill>
                  <a:srgbClr val="C00000"/>
                </a:solidFill>
                <a:latin typeface="+mj-ea"/>
                <a:ea typeface="+mj-ea"/>
              </a:rPr>
              <a:t>确定今后一个时期的战略部署</a:t>
            </a:r>
            <a:r>
              <a:rPr lang="zh-CN" altLang="en-US" sz="1865" dirty="0">
                <a:solidFill>
                  <a:srgbClr val="5F0F05"/>
                </a:solidFill>
                <a:latin typeface="+mj-ea"/>
                <a:ea typeface="+mj-ea"/>
              </a:rPr>
              <a:t>，动员全党同志和全国各族人民，进一步解放思想，把握有利时机，</a:t>
            </a:r>
            <a:r>
              <a:rPr lang="zh-CN" altLang="en-US" sz="1865" b="1" dirty="0">
                <a:solidFill>
                  <a:srgbClr val="C00000"/>
                </a:solidFill>
                <a:latin typeface="+mj-ea"/>
                <a:ea typeface="+mj-ea"/>
              </a:rPr>
              <a:t>加快改革开放和现代化建设步伐</a:t>
            </a:r>
            <a:r>
              <a:rPr lang="zh-CN" altLang="en-US" sz="1865" dirty="0">
                <a:solidFill>
                  <a:srgbClr val="5F0F05"/>
                </a:solidFill>
                <a:latin typeface="+mj-ea"/>
                <a:ea typeface="+mj-ea"/>
              </a:rPr>
              <a:t>，夺取中国特色社会主义事业更大胜利。</a:t>
            </a:r>
            <a:endParaRPr lang="zh-CN" altLang="en-US" sz="1865" dirty="0">
              <a:solidFill>
                <a:srgbClr val="5F0F05"/>
              </a:solidFill>
              <a:latin typeface="+mj-ea"/>
              <a:ea typeface="+mj-ea"/>
            </a:endParaRPr>
          </a:p>
        </p:txBody>
      </p:sp>
      <p:sp>
        <p:nvSpPr>
          <p:cNvPr id="3" name="Rectangle 3"/>
          <p:cNvSpPr/>
          <p:nvPr/>
        </p:nvSpPr>
        <p:spPr>
          <a:xfrm>
            <a:off x="731044" y="5439484"/>
            <a:ext cx="10729912" cy="954300"/>
          </a:xfrm>
          <a:prstGeom prst="rect">
            <a:avLst/>
          </a:prstGeom>
        </p:spPr>
        <p:txBody>
          <a:bodyPr wrap="square">
            <a:spAutoFit/>
          </a:bodyPr>
          <a:lstStyle/>
          <a:p>
            <a:pPr algn="just" eaLnBrk="1"/>
            <a:r>
              <a:rPr lang="en-US" altLang="zh-CN" sz="1865" dirty="0">
                <a:solidFill>
                  <a:srgbClr val="5F0F05"/>
                </a:solidFill>
                <a:latin typeface="+mj-ea"/>
                <a:ea typeface="+mj-ea"/>
              </a:rPr>
              <a:t>1992</a:t>
            </a:r>
            <a:r>
              <a:rPr lang="zh-CN" altLang="en-US" sz="1865" dirty="0">
                <a:solidFill>
                  <a:srgbClr val="5F0F05"/>
                </a:solidFill>
                <a:latin typeface="+mj-ea"/>
                <a:ea typeface="+mj-ea"/>
              </a:rPr>
              <a:t>年，</a:t>
            </a:r>
            <a:r>
              <a:rPr lang="zh-CN" altLang="en-US" sz="1865" b="1" dirty="0">
                <a:solidFill>
                  <a:srgbClr val="C00000"/>
                </a:solidFill>
                <a:latin typeface="+mj-ea"/>
                <a:ea typeface="+mj-ea"/>
              </a:rPr>
              <a:t>以邓小平南方谈话和中共十四大为标志</a:t>
            </a:r>
            <a:r>
              <a:rPr lang="zh-CN" altLang="en-US" sz="1865" dirty="0">
                <a:solidFill>
                  <a:srgbClr val="5F0F05"/>
                </a:solidFill>
                <a:latin typeface="+mj-ea"/>
                <a:ea typeface="+mj-ea"/>
              </a:rPr>
              <a:t>，中国的改革开放和现代化建设进入到了一个历史的新阶段。</a:t>
            </a:r>
            <a:r>
              <a:rPr lang="zh-CN" altLang="en-US" sz="1865" b="1" dirty="0">
                <a:solidFill>
                  <a:srgbClr val="C00000"/>
                </a:solidFill>
                <a:latin typeface="+mj-ea"/>
                <a:ea typeface="+mj-ea"/>
              </a:rPr>
              <a:t>南方谈话为建设中国特色社会主义理论贡献了新的重要论点</a:t>
            </a:r>
            <a:r>
              <a:rPr lang="zh-CN" altLang="en-US" sz="1865" dirty="0">
                <a:solidFill>
                  <a:srgbClr val="5F0F05"/>
                </a:solidFill>
                <a:latin typeface="+mj-ea"/>
                <a:ea typeface="+mj-ea"/>
              </a:rPr>
              <a:t>，党的十四大明确了经济体制改革的目标是建立社会主义市场经济体制。</a:t>
            </a:r>
            <a:endParaRPr lang="zh-CN" altLang="en-US" sz="1865" dirty="0">
              <a:solidFill>
                <a:srgbClr val="5F0F05"/>
              </a:solidFill>
              <a:latin typeface="+mj-ea"/>
              <a:ea typeface="+mj-ea"/>
            </a:endParaRPr>
          </a:p>
        </p:txBody>
      </p:sp>
      <p:pic>
        <p:nvPicPr>
          <p:cNvPr id="4" name="图片 3"/>
          <p:cNvPicPr>
            <a:picLocks noChangeAspect="1"/>
          </p:cNvPicPr>
          <p:nvPr/>
        </p:nvPicPr>
        <p:blipFill rotWithShape="1">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t="7108" b="5976"/>
          <a:stretch>
            <a:fillRect/>
          </a:stretch>
        </p:blipFill>
        <p:spPr>
          <a:xfrm>
            <a:off x="8208237" y="2467119"/>
            <a:ext cx="3252720" cy="1856364"/>
          </a:xfrm>
          <a:prstGeom prst="rect">
            <a:avLst/>
          </a:prstGeom>
        </p:spPr>
      </p:pic>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731044" y="2474594"/>
            <a:ext cx="3252723" cy="1856364"/>
          </a:xfrm>
          <a:prstGeom prst="rect">
            <a:avLst/>
          </a:prstGeom>
        </p:spPr>
      </p:pic>
      <p:sp>
        <p:nvSpPr>
          <p:cNvPr id="11" name="矩形 10"/>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中国共产党第十四次全国代表大会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175787" y="2467119"/>
            <a:ext cx="3840427" cy="1856364"/>
            <a:chOff x="3131840" y="1850339"/>
            <a:chExt cx="2880320" cy="1392273"/>
          </a:xfrm>
        </p:grpSpPr>
        <p:sp>
          <p:nvSpPr>
            <p:cNvPr id="12" name="矩形 11"/>
            <p:cNvSpPr>
              <a:spLocks noChangeAspect="1"/>
            </p:cNvSpPr>
            <p:nvPr/>
          </p:nvSpPr>
          <p:spPr>
            <a:xfrm>
              <a:off x="3131840" y="1850339"/>
              <a:ext cx="2880320" cy="1392273"/>
            </a:xfrm>
            <a:prstGeom prst="rect">
              <a:avLst/>
            </a:prstGeom>
            <a:solidFill>
              <a:srgbClr val="5F0F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65" dirty="0">
                <a:solidFill>
                  <a:srgbClr val="FFF8E6"/>
                </a:solidFill>
                <a:latin typeface="微软雅黑" panose="020B0503020204020204" pitchFamily="34" charset="-122"/>
                <a:ea typeface="微软雅黑" panose="020B0503020204020204" pitchFamily="34" charset="-122"/>
              </a:endParaRPr>
            </a:p>
            <a:p>
              <a:pPr algn="ctr"/>
              <a:endParaRPr lang="en-US" altLang="zh-CN" sz="1865" dirty="0">
                <a:solidFill>
                  <a:srgbClr val="FFF8E6"/>
                </a:solidFill>
                <a:latin typeface="微软雅黑" panose="020B0503020204020204" pitchFamily="34" charset="-122"/>
                <a:ea typeface="微软雅黑" panose="020B0503020204020204" pitchFamily="34" charset="-122"/>
              </a:endParaRPr>
            </a:p>
            <a:p>
              <a:pPr algn="ctr"/>
              <a:endParaRPr lang="en-US" altLang="zh-CN" sz="1865" dirty="0">
                <a:solidFill>
                  <a:srgbClr val="FFF8E6"/>
                </a:solidFill>
                <a:latin typeface="微软雅黑" panose="020B0503020204020204" pitchFamily="34" charset="-122"/>
                <a:ea typeface="微软雅黑" panose="020B0503020204020204" pitchFamily="34" charset="-122"/>
              </a:endParaRPr>
            </a:p>
            <a:p>
              <a:pPr algn="ctr"/>
              <a:r>
                <a:rPr lang="zh-CN" altLang="en-US" sz="1865" dirty="0">
                  <a:solidFill>
                    <a:srgbClr val="FFF8E6"/>
                  </a:solidFill>
                  <a:latin typeface="微软雅黑" panose="020B0503020204020204" pitchFamily="34" charset="-122"/>
                  <a:ea typeface="微软雅黑" panose="020B0503020204020204" pitchFamily="34" charset="-122"/>
                </a:rPr>
                <a:t>时间：</a:t>
              </a:r>
              <a:r>
                <a:rPr lang="en-US" altLang="zh-CN" sz="1865" dirty="0">
                  <a:solidFill>
                    <a:srgbClr val="FFF8E6"/>
                  </a:solidFill>
                  <a:latin typeface="微软雅黑" panose="020B0503020204020204" pitchFamily="34" charset="-122"/>
                  <a:ea typeface="微软雅黑" panose="020B0503020204020204" pitchFamily="34" charset="-122"/>
                </a:rPr>
                <a:t>1992</a:t>
              </a:r>
              <a:r>
                <a:rPr lang="zh-CN" altLang="en-US" sz="1865" dirty="0">
                  <a:solidFill>
                    <a:srgbClr val="FFF8E6"/>
                  </a:solidFill>
                  <a:latin typeface="微软雅黑" panose="020B0503020204020204" pitchFamily="34" charset="-122"/>
                  <a:ea typeface="微软雅黑" panose="020B0503020204020204" pitchFamily="34" charset="-122"/>
                </a:rPr>
                <a:t>年</a:t>
              </a:r>
              <a:r>
                <a:rPr lang="en-US" altLang="zh-CN" sz="1865" dirty="0">
                  <a:solidFill>
                    <a:srgbClr val="FFF8E6"/>
                  </a:solidFill>
                  <a:latin typeface="微软雅黑" panose="020B0503020204020204" pitchFamily="34" charset="-122"/>
                  <a:ea typeface="微软雅黑" panose="020B0503020204020204" pitchFamily="34" charset="-122"/>
                </a:rPr>
                <a:t>10</a:t>
              </a:r>
              <a:r>
                <a:rPr lang="zh-CN" altLang="en-US" sz="1865" dirty="0">
                  <a:solidFill>
                    <a:srgbClr val="FFF8E6"/>
                  </a:solidFill>
                  <a:latin typeface="微软雅黑" panose="020B0503020204020204" pitchFamily="34" charset="-122"/>
                  <a:ea typeface="微软雅黑" panose="020B0503020204020204" pitchFamily="34" charset="-122"/>
                </a:rPr>
                <a:t>月</a:t>
              </a:r>
              <a:r>
                <a:rPr lang="en-US" altLang="zh-CN" sz="1865" dirty="0">
                  <a:solidFill>
                    <a:srgbClr val="FFF8E6"/>
                  </a:solidFill>
                  <a:latin typeface="微软雅黑" panose="020B0503020204020204" pitchFamily="34" charset="-122"/>
                  <a:ea typeface="微软雅黑" panose="020B0503020204020204" pitchFamily="34" charset="-122"/>
                </a:rPr>
                <a:t>12</a:t>
              </a:r>
              <a:r>
                <a:rPr lang="zh-CN" altLang="en-US" sz="1865" dirty="0">
                  <a:solidFill>
                    <a:srgbClr val="FFF8E6"/>
                  </a:solidFill>
                  <a:latin typeface="微软雅黑" panose="020B0503020204020204" pitchFamily="34" charset="-122"/>
                  <a:ea typeface="微软雅黑" panose="020B0503020204020204" pitchFamily="34" charset="-122"/>
                </a:rPr>
                <a:t>日</a:t>
              </a:r>
              <a:r>
                <a:rPr lang="en-US" altLang="zh-CN" sz="1865" dirty="0">
                  <a:solidFill>
                    <a:srgbClr val="FFF8E6"/>
                  </a:solidFill>
                  <a:latin typeface="微软雅黑" panose="020B0503020204020204" pitchFamily="34" charset="-122"/>
                  <a:ea typeface="微软雅黑" panose="020B0503020204020204" pitchFamily="34" charset="-122"/>
                </a:rPr>
                <a:t>-18</a:t>
              </a:r>
              <a:r>
                <a:rPr lang="zh-CN" altLang="en-US" sz="1865" dirty="0">
                  <a:solidFill>
                    <a:srgbClr val="FFF8E6"/>
                  </a:solidFill>
                  <a:latin typeface="微软雅黑" panose="020B0503020204020204" pitchFamily="34" charset="-122"/>
                  <a:ea typeface="微软雅黑" panose="020B0503020204020204" pitchFamily="34" charset="-122"/>
                </a:rPr>
                <a:t>日</a:t>
              </a:r>
              <a:endParaRPr lang="en-US" altLang="zh-CN" sz="1865" dirty="0">
                <a:solidFill>
                  <a:srgbClr val="FFF8E6"/>
                </a:solidFill>
                <a:latin typeface="微软雅黑" panose="020B0503020204020204" pitchFamily="34" charset="-122"/>
                <a:ea typeface="微软雅黑" panose="020B0503020204020204" pitchFamily="34" charset="-122"/>
              </a:endParaRPr>
            </a:p>
            <a:p>
              <a:pPr algn="ctr"/>
              <a:r>
                <a:rPr lang="zh-CN" altLang="en-US" sz="1865" dirty="0">
                  <a:solidFill>
                    <a:srgbClr val="FFF8E6"/>
                  </a:solidFill>
                  <a:latin typeface="微软雅黑" panose="020B0503020204020204" pitchFamily="34" charset="-122"/>
                  <a:ea typeface="微软雅黑" panose="020B0503020204020204" pitchFamily="34" charset="-122"/>
                </a:rPr>
                <a:t>地点：北京</a:t>
              </a:r>
              <a:endParaRPr lang="en-US" altLang="zh-CN" sz="1865" dirty="0">
                <a:solidFill>
                  <a:srgbClr val="FFF8E6"/>
                </a:solidFill>
                <a:latin typeface="微软雅黑" panose="020B0503020204020204" pitchFamily="34" charset="-122"/>
                <a:ea typeface="微软雅黑" panose="020B0503020204020204" pitchFamily="34" charset="-122"/>
              </a:endParaRPr>
            </a:p>
          </p:txBody>
        </p:sp>
        <p:sp>
          <p:nvSpPr>
            <p:cNvPr id="13" name="Freeform 5"/>
            <p:cNvSpPr>
              <a:spLocks noChangeAspect="1"/>
            </p:cNvSpPr>
            <p:nvPr/>
          </p:nvSpPr>
          <p:spPr bwMode="auto">
            <a:xfrm>
              <a:off x="4325162" y="1992533"/>
              <a:ext cx="508915" cy="51749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b="1"/>
            </a:p>
          </p:txBody>
        </p:sp>
      </p:grpSp>
      <p:sp>
        <p:nvSpPr>
          <p:cNvPr id="15" name="矩形: 圆角 14"/>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6" name="矩形 15"/>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750"/>
                                        <p:tgtEl>
                                          <p:spTgt spid="5"/>
                                        </p:tgtEl>
                                        <p:attrNameLst>
                                          <p:attrName>ppt_y</p:attrName>
                                        </p:attrNameLst>
                                      </p:cBhvr>
                                      <p:tavLst>
                                        <p:tav tm="0">
                                          <p:val>
                                            <p:strVal val="#ppt_y+#ppt_h*1.125000"/>
                                          </p:val>
                                        </p:tav>
                                        <p:tav tm="100000">
                                          <p:val>
                                            <p:strVal val="#ppt_y"/>
                                          </p:val>
                                        </p:tav>
                                      </p:tavLst>
                                    </p:anim>
                                    <p:animEffect transition="in" filter="wipe(up)">
                                      <p:cBhvr>
                                        <p:cTn id="14" dur="750"/>
                                        <p:tgtEl>
                                          <p:spTgt spid="5"/>
                                        </p:tgtEl>
                                      </p:cBhvr>
                                    </p:animEffect>
                                  </p:childTnLst>
                                </p:cTn>
                              </p:par>
                              <p:par>
                                <p:cTn id="15" presetID="12" presetClass="entr" presetSubtype="4" fill="hold" nodeType="withEffect">
                                  <p:stCondLst>
                                    <p:cond delay="1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750"/>
                                        <p:tgtEl>
                                          <p:spTgt spid="14"/>
                                        </p:tgtEl>
                                        <p:attrNameLst>
                                          <p:attrName>ppt_y</p:attrName>
                                        </p:attrNameLst>
                                      </p:cBhvr>
                                      <p:tavLst>
                                        <p:tav tm="0">
                                          <p:val>
                                            <p:strVal val="#ppt_y+#ppt_h*1.125000"/>
                                          </p:val>
                                        </p:tav>
                                        <p:tav tm="100000">
                                          <p:val>
                                            <p:strVal val="#ppt_y"/>
                                          </p:val>
                                        </p:tav>
                                      </p:tavLst>
                                    </p:anim>
                                    <p:animEffect transition="in" filter="wipe(up)">
                                      <p:cBhvr>
                                        <p:cTn id="18" dur="750"/>
                                        <p:tgtEl>
                                          <p:spTgt spid="14"/>
                                        </p:tgtEl>
                                      </p:cBhvr>
                                    </p:animEffect>
                                  </p:childTnLst>
                                </p:cTn>
                              </p:par>
                              <p:par>
                                <p:cTn id="19" presetID="12" presetClass="entr" presetSubtype="4" fill="hold" nodeType="withEffect">
                                  <p:stCondLst>
                                    <p:cond delay="20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750"/>
                                        <p:tgtEl>
                                          <p:spTgt spid="4"/>
                                        </p:tgtEl>
                                        <p:attrNameLst>
                                          <p:attrName>ppt_y</p:attrName>
                                        </p:attrNameLst>
                                      </p:cBhvr>
                                      <p:tavLst>
                                        <p:tav tm="0">
                                          <p:val>
                                            <p:strVal val="#ppt_y+#ppt_h*1.125000"/>
                                          </p:val>
                                        </p:tav>
                                        <p:tav tm="100000">
                                          <p:val>
                                            <p:strVal val="#ppt_y"/>
                                          </p:val>
                                        </p:tav>
                                      </p:tavLst>
                                    </p:anim>
                                    <p:animEffect transition="in" filter="wipe(up)">
                                      <p:cBhvr>
                                        <p:cTn id="22" dur="750"/>
                                        <p:tgtEl>
                                          <p:spTgt spid="4"/>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up)">
                                      <p:cBhvr>
                                        <p:cTn id="26" dur="750"/>
                                        <p:tgtEl>
                                          <p:spTgt spid="2"/>
                                        </p:tgtEl>
                                      </p:cBhvr>
                                    </p:animEffect>
                                  </p:childTnLst>
                                </p:cTn>
                              </p:par>
                            </p:childTnLst>
                          </p:cTn>
                        </p:par>
                        <p:par>
                          <p:cTn id="27" fill="hold">
                            <p:stCondLst>
                              <p:cond delay="3000"/>
                            </p:stCondLst>
                            <p:childTnLst>
                              <p:par>
                                <p:cTn id="28" presetID="22" presetClass="entr" presetSubtype="1"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750"/>
                                        <p:tgtEl>
                                          <p:spTgt spid="3"/>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655840" y="4965173"/>
            <a:ext cx="5330299" cy="1153332"/>
            <a:chOff x="3479375" y="3657914"/>
            <a:chExt cx="3997724" cy="864999"/>
          </a:xfrm>
        </p:grpSpPr>
        <p:sp>
          <p:nvSpPr>
            <p:cNvPr id="3" name="文本框 2"/>
            <p:cNvSpPr txBox="1"/>
            <p:nvPr/>
          </p:nvSpPr>
          <p:spPr>
            <a:xfrm>
              <a:off x="3479375" y="3657914"/>
              <a:ext cx="1754326" cy="346249"/>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中国共产党成立</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488548" y="4022680"/>
              <a:ext cx="3988551" cy="500233"/>
            </a:xfrm>
            <a:prstGeom prst="rect">
              <a:avLst/>
            </a:prstGeom>
            <a:noFill/>
          </p:spPr>
          <p:txBody>
            <a:bodyPr wrap="square" rtlCol="0">
              <a:spAutoFit/>
            </a:bodyPr>
            <a:lstStyle/>
            <a:p>
              <a:r>
                <a:rPr lang="zh-CN" altLang="en-US" sz="1865" dirty="0">
                  <a:solidFill>
                    <a:srgbClr val="5F0F05"/>
                  </a:solidFill>
                  <a:latin typeface="微软雅黑" panose="020B0503020204020204" pitchFamily="34" charset="-122"/>
                  <a:ea typeface="微软雅黑" panose="020B0503020204020204" pitchFamily="34" charset="-122"/>
                </a:rPr>
                <a:t>在陈独秀、李大钊领导下创立了中国共产党，翻开了中国革命的新篇章。</a:t>
              </a:r>
              <a:endParaRPr lang="zh-CN" altLang="en-US" sz="1865" dirty="0">
                <a:solidFill>
                  <a:srgbClr val="5F0F05"/>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404827" y="3346019"/>
            <a:ext cx="4892423" cy="1446743"/>
            <a:chOff x="4791115" y="2496153"/>
            <a:chExt cx="3669317" cy="1085057"/>
          </a:xfrm>
        </p:grpSpPr>
        <p:sp>
          <p:nvSpPr>
            <p:cNvPr id="9" name="文本框 8"/>
            <p:cNvSpPr txBox="1"/>
            <p:nvPr/>
          </p:nvSpPr>
          <p:spPr>
            <a:xfrm>
              <a:off x="4791115" y="2496153"/>
              <a:ext cx="2215991" cy="346249"/>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毛泽东思想基本形成</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791115" y="2865485"/>
              <a:ext cx="3669317" cy="715725"/>
            </a:xfrm>
            <a:prstGeom prst="rect">
              <a:avLst/>
            </a:prstGeom>
            <a:noFill/>
          </p:spPr>
          <p:txBody>
            <a:bodyPr wrap="square" rtlCol="0">
              <a:spAutoFit/>
            </a:bodyPr>
            <a:lstStyle/>
            <a:p>
              <a:r>
                <a:rPr lang="zh-CN" altLang="en-US" sz="1865" dirty="0">
                  <a:solidFill>
                    <a:srgbClr val="5F0F05"/>
                  </a:solidFill>
                  <a:latin typeface="微软雅黑" panose="020B0503020204020204" pitchFamily="34" charset="-122"/>
                  <a:ea typeface="微软雅黑" panose="020B0503020204020204" pitchFamily="34" charset="-122"/>
                </a:rPr>
                <a:t>遵义会议确立以毛泽东在中共中央的领导地位，是中共历史上一个生死攸关的转折点，标志着中国共产党从幼稚走向成熟。</a:t>
              </a:r>
              <a:endParaRPr lang="zh-CN" altLang="en-US" sz="1865" dirty="0">
                <a:solidFill>
                  <a:srgbClr val="5F0F05"/>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7272469" y="1555230"/>
            <a:ext cx="4333623" cy="1443201"/>
            <a:chOff x="5441846" y="1100458"/>
            <a:chExt cx="3250217" cy="1082401"/>
          </a:xfrm>
        </p:grpSpPr>
        <p:sp>
          <p:nvSpPr>
            <p:cNvPr id="11" name="文本框 10"/>
            <p:cNvSpPr txBox="1"/>
            <p:nvPr/>
          </p:nvSpPr>
          <p:spPr>
            <a:xfrm>
              <a:off x="5441846" y="1100458"/>
              <a:ext cx="2585884" cy="346249"/>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邓小平理论成形</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441846" y="1467134"/>
              <a:ext cx="3250217" cy="715725"/>
            </a:xfrm>
            <a:prstGeom prst="rect">
              <a:avLst/>
            </a:prstGeom>
            <a:noFill/>
          </p:spPr>
          <p:txBody>
            <a:bodyPr wrap="square" rtlCol="0">
              <a:spAutoFit/>
            </a:bodyPr>
            <a:lstStyle/>
            <a:p>
              <a:r>
                <a:rPr lang="zh-CN" altLang="en-US" sz="1865" dirty="0">
                  <a:solidFill>
                    <a:srgbClr val="5F0F05"/>
                  </a:solidFill>
                  <a:latin typeface="微软雅黑" panose="020B0503020204020204" pitchFamily="34" charset="-122"/>
                  <a:ea typeface="微软雅黑" panose="020B0503020204020204" pitchFamily="34" charset="-122"/>
                </a:rPr>
                <a:t>南方谈话标志着中国特色社会主义理论体系基本成形。（即邓小平理论，三个代表重要思想和科学发展观等）</a:t>
              </a:r>
              <a:endParaRPr lang="zh-CN" altLang="en-US" sz="1865" dirty="0">
                <a:solidFill>
                  <a:srgbClr val="5F0F05"/>
                </a:solidFill>
                <a:latin typeface="微软雅黑" panose="020B0503020204020204" pitchFamily="34" charset="-122"/>
                <a:ea typeface="微软雅黑" panose="020B0503020204020204" pitchFamily="34" charset="-122"/>
              </a:endParaRPr>
            </a:p>
          </p:txBody>
        </p:sp>
      </p:grpSp>
      <p:sp>
        <p:nvSpPr>
          <p:cNvPr id="32" name="MH_Other_1"/>
          <p:cNvSpPr/>
          <p:nvPr>
            <p:custDataLst>
              <p:tags r:id="rId1"/>
            </p:custDataLst>
          </p:nvPr>
        </p:nvSpPr>
        <p:spPr>
          <a:xfrm>
            <a:off x="5457783" y="1725525"/>
            <a:ext cx="1440000" cy="1440000"/>
          </a:xfrm>
          <a:prstGeom prst="ellipse">
            <a:avLst/>
          </a:prstGeom>
          <a:solidFill>
            <a:srgbClr val="C00000"/>
          </a:solidFill>
          <a:ln w="3175"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8EDDB"/>
                </a:solidFill>
                <a:latin typeface="微软雅黑" panose="020B0503020204020204" pitchFamily="34" charset="-122"/>
                <a:ea typeface="微软雅黑" panose="020B0503020204020204" pitchFamily="34" charset="-122"/>
              </a:rPr>
              <a:t>1992</a:t>
            </a:r>
            <a:r>
              <a:rPr lang="zh-CN" altLang="en-US" sz="2400" b="1" dirty="0">
                <a:solidFill>
                  <a:srgbClr val="F8EDDB"/>
                </a:solidFill>
                <a:latin typeface="微软雅黑" panose="020B0503020204020204" pitchFamily="34" charset="-122"/>
                <a:ea typeface="微软雅黑" panose="020B0503020204020204" pitchFamily="34" charset="-122"/>
              </a:rPr>
              <a:t>年</a:t>
            </a:r>
            <a:endParaRPr lang="zh-CN" altLang="en-US" sz="2400" b="1" dirty="0">
              <a:solidFill>
                <a:srgbClr val="F8EDDB"/>
              </a:solidFill>
              <a:latin typeface="微软雅黑" panose="020B0503020204020204" pitchFamily="34" charset="-122"/>
              <a:ea typeface="微软雅黑" panose="020B0503020204020204" pitchFamily="34" charset="-122"/>
            </a:endParaRPr>
          </a:p>
        </p:txBody>
      </p:sp>
      <p:sp>
        <p:nvSpPr>
          <p:cNvPr id="33" name="MH_Other_2"/>
          <p:cNvSpPr/>
          <p:nvPr>
            <p:custDataLst>
              <p:tags r:id="rId2"/>
            </p:custDataLst>
          </p:nvPr>
        </p:nvSpPr>
        <p:spPr>
          <a:xfrm>
            <a:off x="4503360" y="3317856"/>
            <a:ext cx="1440000" cy="1440000"/>
          </a:xfrm>
          <a:prstGeom prst="ellipse">
            <a:avLst/>
          </a:prstGeom>
          <a:solidFill>
            <a:srgbClr val="C00000"/>
          </a:solidFill>
          <a:ln w="3175"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8EDDB"/>
                </a:solidFill>
                <a:latin typeface="微软雅黑" panose="020B0503020204020204" pitchFamily="34" charset="-122"/>
                <a:ea typeface="微软雅黑" panose="020B0503020204020204" pitchFamily="34" charset="-122"/>
              </a:rPr>
              <a:t>1935</a:t>
            </a:r>
            <a:r>
              <a:rPr lang="zh-CN" altLang="en-US" sz="2400" b="1" dirty="0">
                <a:solidFill>
                  <a:srgbClr val="F8EDDB"/>
                </a:solidFill>
                <a:latin typeface="微软雅黑" panose="020B0503020204020204" pitchFamily="34" charset="-122"/>
                <a:ea typeface="微软雅黑" panose="020B0503020204020204" pitchFamily="34" charset="-122"/>
              </a:rPr>
              <a:t>年</a:t>
            </a:r>
            <a:endParaRPr lang="zh-CN" altLang="en-US" sz="2400" b="1" dirty="0">
              <a:solidFill>
                <a:srgbClr val="F8EDDB"/>
              </a:solidFill>
              <a:latin typeface="微软雅黑" panose="020B0503020204020204" pitchFamily="34" charset="-122"/>
              <a:ea typeface="微软雅黑" panose="020B0503020204020204" pitchFamily="34" charset="-122"/>
            </a:endParaRPr>
          </a:p>
        </p:txBody>
      </p:sp>
      <p:sp>
        <p:nvSpPr>
          <p:cNvPr id="34" name="MH_Other_3"/>
          <p:cNvSpPr/>
          <p:nvPr>
            <p:custDataLst>
              <p:tags r:id="rId3"/>
            </p:custDataLst>
          </p:nvPr>
        </p:nvSpPr>
        <p:spPr>
          <a:xfrm>
            <a:off x="2918775" y="4765547"/>
            <a:ext cx="1440000" cy="1440000"/>
          </a:xfrm>
          <a:prstGeom prst="ellipse">
            <a:avLst/>
          </a:prstGeom>
          <a:solidFill>
            <a:srgbClr val="C00000"/>
          </a:solidFill>
          <a:ln w="3175"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8EDDB"/>
                </a:solidFill>
                <a:latin typeface="微软雅黑" panose="020B0503020204020204" pitchFamily="34" charset="-122"/>
                <a:ea typeface="微软雅黑" panose="020B0503020204020204" pitchFamily="34" charset="-122"/>
              </a:rPr>
              <a:t>1921</a:t>
            </a:r>
            <a:r>
              <a:rPr lang="zh-CN" altLang="en-US" sz="2400" b="1" dirty="0">
                <a:solidFill>
                  <a:srgbClr val="F8EDDB"/>
                </a:solidFill>
                <a:latin typeface="微软雅黑" panose="020B0503020204020204" pitchFamily="34" charset="-122"/>
                <a:ea typeface="微软雅黑" panose="020B0503020204020204" pitchFamily="34" charset="-122"/>
              </a:rPr>
              <a:t>年</a:t>
            </a:r>
            <a:endParaRPr lang="zh-CN" altLang="en-US" sz="2400" b="1" dirty="0">
              <a:solidFill>
                <a:srgbClr val="F8EDDB"/>
              </a:solidFill>
              <a:latin typeface="微软雅黑" panose="020B0503020204020204" pitchFamily="34" charset="-122"/>
              <a:ea typeface="微软雅黑" panose="020B0503020204020204" pitchFamily="34" charset="-122"/>
            </a:endParaRPr>
          </a:p>
        </p:txBody>
      </p:sp>
      <p:sp>
        <p:nvSpPr>
          <p:cNvPr id="35" name="MH_Other_4"/>
          <p:cNvSpPr/>
          <p:nvPr>
            <p:custDataLst>
              <p:tags r:id="rId4"/>
            </p:custDataLst>
          </p:nvPr>
        </p:nvSpPr>
        <p:spPr>
          <a:xfrm>
            <a:off x="4668072" y="2568625"/>
            <a:ext cx="392113" cy="392112"/>
          </a:xfrm>
          <a:prstGeom prst="ellipse">
            <a:avLst/>
          </a:prstGeom>
          <a:noFill/>
          <a:ln w="38100" cmpd="sng">
            <a:solidFill>
              <a:srgbClr val="C00000">
                <a:alpha val="25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MH_Other_5"/>
          <p:cNvSpPr/>
          <p:nvPr>
            <p:custDataLst>
              <p:tags r:id="rId5"/>
            </p:custDataLst>
          </p:nvPr>
        </p:nvSpPr>
        <p:spPr>
          <a:xfrm>
            <a:off x="6038083" y="3473500"/>
            <a:ext cx="279400" cy="279400"/>
          </a:xfrm>
          <a:prstGeom prst="ellipse">
            <a:avLst/>
          </a:prstGeom>
          <a:noFill/>
          <a:ln w="38100" cmpd="sng">
            <a:gradFill>
              <a:gsLst>
                <a:gs pos="30000">
                  <a:srgbClr val="C00000"/>
                </a:gs>
                <a:gs pos="90000">
                  <a:srgbClr val="FF33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MH_Other_6"/>
          <p:cNvSpPr/>
          <p:nvPr>
            <p:custDataLst>
              <p:tags r:id="rId6"/>
            </p:custDataLst>
          </p:nvPr>
        </p:nvSpPr>
        <p:spPr>
          <a:xfrm>
            <a:off x="2358656" y="5326114"/>
            <a:ext cx="250825" cy="250825"/>
          </a:xfrm>
          <a:prstGeom prst="ellipse">
            <a:avLst/>
          </a:prstGeom>
          <a:noFill/>
          <a:ln w="38100" cmpd="sng">
            <a:gradFill>
              <a:gsLst>
                <a:gs pos="30000">
                  <a:srgbClr val="C00000"/>
                </a:gs>
                <a:gs pos="90000">
                  <a:srgbClr val="FF33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8" name="组合 37"/>
          <p:cNvGrpSpPr>
            <a:grpSpLocks noChangeAspect="1"/>
          </p:cNvGrpSpPr>
          <p:nvPr/>
        </p:nvGrpSpPr>
        <p:grpSpPr>
          <a:xfrm>
            <a:off x="1161893" y="1702463"/>
            <a:ext cx="2880000" cy="2880000"/>
            <a:chOff x="1618087" y="2033753"/>
            <a:chExt cx="2478087" cy="2478087"/>
          </a:xfrm>
        </p:grpSpPr>
        <p:sp>
          <p:nvSpPr>
            <p:cNvPr id="39" name="MH_Other_7"/>
            <p:cNvSpPr/>
            <p:nvPr>
              <p:custDataLst>
                <p:tags r:id="rId7"/>
              </p:custDataLst>
            </p:nvPr>
          </p:nvSpPr>
          <p:spPr>
            <a:xfrm>
              <a:off x="1618087" y="2033753"/>
              <a:ext cx="2478087" cy="2478087"/>
            </a:xfrm>
            <a:prstGeom prst="ellipse">
              <a:avLst/>
            </a:prstGeom>
            <a:solidFill>
              <a:srgbClr val="C00000"/>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p>
          </p:txBody>
        </p:sp>
        <p:sp>
          <p:nvSpPr>
            <p:cNvPr id="40" name="MH_Title_1"/>
            <p:cNvSpPr/>
            <p:nvPr>
              <p:custDataLst>
                <p:tags r:id="rId8"/>
              </p:custDataLst>
            </p:nvPr>
          </p:nvSpPr>
          <p:spPr>
            <a:xfrm>
              <a:off x="1855942" y="2271111"/>
              <a:ext cx="2002604" cy="2002604"/>
            </a:xfrm>
            <a:prstGeom prst="ellipse">
              <a:avLst/>
            </a:prstGeom>
            <a:solidFill>
              <a:srgbClr val="FFF8E6"/>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600" dirty="0">
                <a:solidFill>
                  <a:srgbClr val="C00000"/>
                </a:solidFill>
                <a:latin typeface="微软雅黑" panose="020B0503020204020204" pitchFamily="34" charset="-122"/>
                <a:ea typeface="微软雅黑" panose="020B0503020204020204" pitchFamily="34" charset="-122"/>
              </a:endParaRPr>
            </a:p>
          </p:txBody>
        </p:sp>
      </p:grpSp>
      <p:sp>
        <p:nvSpPr>
          <p:cNvPr id="41" name="MH_Other_8"/>
          <p:cNvSpPr/>
          <p:nvPr>
            <p:custDataLst>
              <p:tags r:id="rId9"/>
            </p:custDataLst>
          </p:nvPr>
        </p:nvSpPr>
        <p:spPr>
          <a:xfrm>
            <a:off x="721514" y="3246758"/>
            <a:ext cx="250825" cy="250825"/>
          </a:xfrm>
          <a:prstGeom prst="ellipse">
            <a:avLst/>
          </a:prstGeom>
          <a:noFill/>
          <a:ln w="38100" cmpd="sng">
            <a:solidFill>
              <a:srgbClr val="C00000">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MH_Other_9"/>
          <p:cNvSpPr/>
          <p:nvPr>
            <p:custDataLst>
              <p:tags r:id="rId10"/>
            </p:custDataLst>
          </p:nvPr>
        </p:nvSpPr>
        <p:spPr>
          <a:xfrm>
            <a:off x="960384" y="1896884"/>
            <a:ext cx="339725" cy="339725"/>
          </a:xfrm>
          <a:prstGeom prst="ellipse">
            <a:avLst/>
          </a:prstGeom>
          <a:noFill/>
          <a:ln w="38100" cmpd="sng">
            <a:gradFill>
              <a:gsLst>
                <a:gs pos="30000">
                  <a:srgbClr val="C00000"/>
                </a:gs>
                <a:gs pos="90000">
                  <a:srgbClr val="FF33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MH_Other_10"/>
          <p:cNvSpPr/>
          <p:nvPr>
            <p:custDataLst>
              <p:tags r:id="rId11"/>
            </p:custDataLst>
          </p:nvPr>
        </p:nvSpPr>
        <p:spPr>
          <a:xfrm>
            <a:off x="4004495" y="3897362"/>
            <a:ext cx="280988" cy="280988"/>
          </a:xfrm>
          <a:prstGeom prst="ellipse">
            <a:avLst/>
          </a:prstGeom>
          <a:noFill/>
          <a:ln w="38100" cmpd="sng">
            <a:solidFill>
              <a:srgbClr val="C00000">
                <a:alpha val="6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MH_Other_11"/>
          <p:cNvSpPr/>
          <p:nvPr>
            <p:custDataLst>
              <p:tags r:id="rId12"/>
            </p:custDataLst>
          </p:nvPr>
        </p:nvSpPr>
        <p:spPr>
          <a:xfrm>
            <a:off x="3783834" y="1920928"/>
            <a:ext cx="261937" cy="261937"/>
          </a:xfrm>
          <a:prstGeom prst="ellipse">
            <a:avLst/>
          </a:prstGeom>
          <a:noFill/>
          <a:ln w="38100" cmpd="sng">
            <a:gradFill>
              <a:gsLst>
                <a:gs pos="30000">
                  <a:srgbClr val="C00000"/>
                </a:gs>
                <a:gs pos="90000">
                  <a:srgbClr val="FF33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22"/>
          <p:cNvSpPr txBox="1"/>
          <p:nvPr/>
        </p:nvSpPr>
        <p:spPr>
          <a:xfrm>
            <a:off x="1566611" y="2543243"/>
            <a:ext cx="2217223" cy="1200329"/>
          </a:xfrm>
          <a:prstGeom prst="rect">
            <a:avLst/>
          </a:prstGeom>
          <a:noFill/>
        </p:spPr>
        <p:txBody>
          <a:bodyPr wrap="square" rtlCol="0">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一条发展主线：</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dirty="0">
                <a:solidFill>
                  <a:srgbClr val="C00000"/>
                </a:solidFill>
                <a:latin typeface="微软雅黑" panose="020B0503020204020204" pitchFamily="34" charset="-122"/>
                <a:ea typeface="微软雅黑" panose="020B0503020204020204" pitchFamily="34" charset="-122"/>
              </a:rPr>
              <a:t>马克思主义在中国的传播</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49" name="矩形: 圆角 4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27" name="矩形 26"/>
          <p:cNvSpPr/>
          <p:nvPr/>
        </p:nvSpPr>
        <p:spPr>
          <a:xfrm>
            <a:off x="1188744" y="290569"/>
            <a:ext cx="3539752"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党史的发展脉络</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grpId="1" nodeType="withEffect">
                                  <p:stCondLst>
                                    <p:cond delay="750"/>
                                  </p:stCondLst>
                                  <p:childTnLst>
                                    <p:animMotion origin="layout" path="M 4.16667E-7 0 L 0.14518 -0.00023 " pathEditMode="relative" rAng="0" ptsTypes="AA">
                                      <p:cBhvr>
                                        <p:cTn id="17" dur="1000" spd="-100000" fill="hold"/>
                                        <p:tgtEl>
                                          <p:spTgt spid="32"/>
                                        </p:tgtEl>
                                        <p:attrNameLst>
                                          <p:attrName>ppt_x</p:attrName>
                                          <p:attrName>ppt_y</p:attrName>
                                        </p:attrNameLst>
                                      </p:cBhvr>
                                      <p:rCtr x="7253" y="-23"/>
                                    </p:animMotion>
                                  </p:childTnLst>
                                </p:cTn>
                              </p:par>
                              <p:par>
                                <p:cTn id="18" presetID="10" presetClass="entr" presetSubtype="0" fill="hold" grpId="0" nodeType="withEffect">
                                  <p:stCondLst>
                                    <p:cond delay="85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42" presetClass="path" presetSubtype="0" decel="100000" fill="hold" grpId="1" nodeType="withEffect">
                                  <p:stCondLst>
                                    <p:cond delay="850"/>
                                  </p:stCondLst>
                                  <p:childTnLst>
                                    <p:animMotion origin="layout" path="M -4.375E-6 4.07407E-6 L 0.14519 -0.00024 " pathEditMode="relative" rAng="0" ptsTypes="AA">
                                      <p:cBhvr>
                                        <p:cTn id="22" dur="1000" spd="-100000" fill="hold"/>
                                        <p:tgtEl>
                                          <p:spTgt spid="33"/>
                                        </p:tgtEl>
                                        <p:attrNameLst>
                                          <p:attrName>ppt_x</p:attrName>
                                          <p:attrName>ppt_y</p:attrName>
                                        </p:attrNameLst>
                                      </p:cBhvr>
                                      <p:rCtr x="7253" y="-23"/>
                                    </p:animMotion>
                                  </p:childTnLst>
                                </p:cTn>
                              </p:par>
                              <p:par>
                                <p:cTn id="23" presetID="10" presetClass="entr" presetSubtype="0" fill="hold" grpId="0" nodeType="withEffect">
                                  <p:stCondLst>
                                    <p:cond delay="95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42" presetClass="path" presetSubtype="0" decel="100000" fill="hold" grpId="1" nodeType="withEffect">
                                  <p:stCondLst>
                                    <p:cond delay="950"/>
                                  </p:stCondLst>
                                  <p:childTnLst>
                                    <p:animMotion origin="layout" path="M -3.125E-6 1.11022E-16 L 0.14519 -0.00023 " pathEditMode="relative" rAng="0" ptsTypes="AA">
                                      <p:cBhvr>
                                        <p:cTn id="27" dur="1000" spd="-100000" fill="hold"/>
                                        <p:tgtEl>
                                          <p:spTgt spid="34"/>
                                        </p:tgtEl>
                                        <p:attrNameLst>
                                          <p:attrName>ppt_x</p:attrName>
                                          <p:attrName>ppt_y</p:attrName>
                                        </p:attrNameLst>
                                      </p:cBhvr>
                                      <p:rCtr x="7253" y="-23"/>
                                    </p:animMotion>
                                  </p:childTnLst>
                                </p:cTn>
                              </p:par>
                              <p:par>
                                <p:cTn id="28" presetID="10" presetClass="entr" presetSubtype="0" fill="hold" grpId="0" nodeType="withEffect">
                                  <p:stCondLst>
                                    <p:cond delay="10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11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110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grpId="0" nodeType="withEffect">
                                  <p:stCondLst>
                                    <p:cond delay="12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22" presetClass="entr" presetSubtype="8" fill="hold" nodeType="withEffect">
                                  <p:stCondLst>
                                    <p:cond delay="175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1000"/>
                                        <p:tgtEl>
                                          <p:spTgt spid="46"/>
                                        </p:tgtEl>
                                      </p:cBhvr>
                                    </p:animEffect>
                                  </p:childTnLst>
                                </p:cTn>
                              </p:par>
                              <p:par>
                                <p:cTn id="52" presetID="22" presetClass="entr" presetSubtype="8" fill="hold" nodeType="withEffect">
                                  <p:stCondLst>
                                    <p:cond delay="1750"/>
                                  </p:stCondLst>
                                  <p:childTnLst>
                                    <p:set>
                                      <p:cBhvr>
                                        <p:cTn id="53" dur="1" fill="hold">
                                          <p:stCondLst>
                                            <p:cond delay="0"/>
                                          </p:stCondLst>
                                        </p:cTn>
                                        <p:tgtEl>
                                          <p:spTgt spid="47"/>
                                        </p:tgtEl>
                                        <p:attrNameLst>
                                          <p:attrName>style.visibility</p:attrName>
                                        </p:attrNameLst>
                                      </p:cBhvr>
                                      <p:to>
                                        <p:strVal val="visible"/>
                                      </p:to>
                                    </p:set>
                                    <p:animEffect transition="in" filter="wipe(left)">
                                      <p:cBhvr>
                                        <p:cTn id="54" dur="1000"/>
                                        <p:tgtEl>
                                          <p:spTgt spid="47"/>
                                        </p:tgtEl>
                                      </p:cBhvr>
                                    </p:animEffect>
                                  </p:childTnLst>
                                </p:cTn>
                              </p:par>
                              <p:par>
                                <p:cTn id="55" presetID="22" presetClass="entr" presetSubtype="8" fill="hold" nodeType="withEffect">
                                  <p:stCondLst>
                                    <p:cond delay="17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1000"/>
                                        <p:tgtEl>
                                          <p:spTgt spid="48"/>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1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animBg="1"/>
      <p:bldP spid="33" grpId="1" animBg="1"/>
      <p:bldP spid="34" grpId="0" animBg="1"/>
      <p:bldP spid="34" grpId="1" animBg="1"/>
      <p:bldP spid="35" grpId="0" animBg="1"/>
      <p:bldP spid="36" grpId="0" animBg="1"/>
      <p:bldP spid="37" grpId="0" animBg="1"/>
      <p:bldP spid="41" grpId="0" animBg="1"/>
      <p:bldP spid="42" grpId="0" animBg="1"/>
      <p:bldP spid="43" grpId="0" animBg="1"/>
      <p:bldP spid="44" grpId="0" animBg="1"/>
      <p:bldP spid="8" grpId="0"/>
      <p:bldP spid="4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中国共产党第十五次全国代表大会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l="4481" r="7258"/>
          <a:stretch>
            <a:fillRect/>
          </a:stretch>
        </p:blipFill>
        <p:spPr>
          <a:xfrm>
            <a:off x="731045" y="2533169"/>
            <a:ext cx="3458332" cy="2714705"/>
          </a:xfrm>
          <a:prstGeom prst="rect">
            <a:avLst/>
          </a:prstGeom>
        </p:spPr>
      </p:pic>
      <p:sp>
        <p:nvSpPr>
          <p:cNvPr id="6" name="矩形 5"/>
          <p:cNvSpPr/>
          <p:nvPr/>
        </p:nvSpPr>
        <p:spPr>
          <a:xfrm>
            <a:off x="4463820" y="5425856"/>
            <a:ext cx="6997137" cy="954300"/>
          </a:xfrm>
          <a:prstGeom prst="rect">
            <a:avLst/>
          </a:prstGeom>
          <a:solidFill>
            <a:srgbClr val="5F0F05"/>
          </a:solidFill>
        </p:spPr>
        <p:txBody>
          <a:bodyPr wrap="square">
            <a:spAutoFit/>
          </a:bodyPr>
          <a:lstStyle/>
          <a:p>
            <a:pPr algn="just" eaLnBrk="1"/>
            <a:r>
              <a:rPr lang="zh-CN" altLang="en-US" sz="1865" dirty="0">
                <a:solidFill>
                  <a:srgbClr val="FFF8E6"/>
                </a:solidFill>
                <a:latin typeface="微软雅黑" panose="020B0503020204020204" pitchFamily="34" charset="-122"/>
                <a:ea typeface="微软雅黑" panose="020B0503020204020204" pitchFamily="34" charset="-122"/>
              </a:rPr>
              <a:t>党的十五大把邓小平理论确立为党的指导思想并写入党章，强调全党要高举邓小平理论伟大旗帜，抓住机遇，开拓进取实现经济发展和社会进步。</a:t>
            </a:r>
            <a:endParaRPr lang="zh-CN" altLang="en-US" sz="1865" dirty="0">
              <a:solidFill>
                <a:srgbClr val="FFF8E6"/>
              </a:solidFill>
              <a:latin typeface="微软雅黑" panose="020B0503020204020204" pitchFamily="34" charset="-122"/>
              <a:ea typeface="微软雅黑" panose="020B0503020204020204" pitchFamily="34" charset="-122"/>
            </a:endParaRPr>
          </a:p>
        </p:txBody>
      </p:sp>
      <p:sp>
        <p:nvSpPr>
          <p:cNvPr id="7" name="矩形 6"/>
          <p:cNvSpPr/>
          <p:nvPr/>
        </p:nvSpPr>
        <p:spPr>
          <a:xfrm>
            <a:off x="4463820" y="2536304"/>
            <a:ext cx="6997137" cy="2678234"/>
          </a:xfrm>
          <a:prstGeom prst="rect">
            <a:avLst/>
          </a:prstGeom>
        </p:spPr>
        <p:txBody>
          <a:bodyPr wrap="square">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江泽民作了题为</a:t>
            </a:r>
            <a:r>
              <a:rPr lang="zh-CN" altLang="en-US" sz="1865" b="1" dirty="0">
                <a:solidFill>
                  <a:srgbClr val="C00000"/>
                </a:solidFill>
                <a:latin typeface="微软雅黑" panose="020B0503020204020204" pitchFamily="34" charset="-122"/>
                <a:ea typeface="微软雅黑" panose="020B0503020204020204" pitchFamily="34" charset="-122"/>
              </a:rPr>
              <a:t>《高举邓小平理论伟大旗帜,把建设有中国特色社会主义事业全面推向二十一世纪》</a:t>
            </a:r>
            <a:r>
              <a:rPr lang="zh-CN" altLang="en-US" sz="1865" dirty="0">
                <a:solidFill>
                  <a:srgbClr val="5F0F05"/>
                </a:solidFill>
                <a:latin typeface="微软雅黑" panose="020B0503020204020204" pitchFamily="34" charset="-122"/>
                <a:ea typeface="微软雅黑" panose="020B0503020204020204" pitchFamily="34" charset="-122"/>
              </a:rPr>
              <a:t>的报告，着重阐述邓小平理论的历史地位和指导意义。</a:t>
            </a:r>
            <a:endParaRPr lang="en-US" altLang="zh-CN" sz="1865" dirty="0">
              <a:solidFill>
                <a:srgbClr val="5F0F05"/>
              </a:solidFill>
              <a:latin typeface="微软雅黑" panose="020B0503020204020204" pitchFamily="34" charset="-122"/>
              <a:ea typeface="微软雅黑" panose="020B0503020204020204" pitchFamily="34" charset="-122"/>
            </a:endParaRPr>
          </a:p>
          <a:p>
            <a:pPr algn="just" eaLnBrk="1"/>
            <a:r>
              <a:rPr lang="zh-CN" altLang="en-US" sz="1865" dirty="0">
                <a:solidFill>
                  <a:srgbClr val="5F0F05"/>
                </a:solidFill>
                <a:latin typeface="微软雅黑" panose="020B0503020204020204" pitchFamily="34" charset="-122"/>
                <a:ea typeface="微软雅黑" panose="020B0503020204020204" pitchFamily="34" charset="-122"/>
              </a:rPr>
              <a:t>大会总结了我国改革和建设的新经验，</a:t>
            </a:r>
            <a:r>
              <a:rPr lang="zh-CN" altLang="en-US" sz="1865" b="1" dirty="0">
                <a:solidFill>
                  <a:srgbClr val="C00000"/>
                </a:solidFill>
                <a:latin typeface="微软雅黑" panose="020B0503020204020204" pitchFamily="34" charset="-122"/>
                <a:ea typeface="微软雅黑" panose="020B0503020204020204" pitchFamily="34" charset="-122"/>
              </a:rPr>
              <a:t>把邓小平理论确定为党的指导思想</a:t>
            </a:r>
            <a:r>
              <a:rPr lang="zh-CN" altLang="en-US" sz="1865" dirty="0">
                <a:solidFill>
                  <a:srgbClr val="5F0F05"/>
                </a:solidFill>
                <a:latin typeface="微软雅黑" panose="020B0503020204020204" pitchFamily="34" charset="-122"/>
                <a:ea typeface="微软雅黑" panose="020B0503020204020204" pitchFamily="34" charset="-122"/>
              </a:rPr>
              <a:t>，把</a:t>
            </a:r>
            <a:r>
              <a:rPr lang="zh-CN" altLang="en-US" sz="1865" b="1" dirty="0">
                <a:solidFill>
                  <a:srgbClr val="C00000"/>
                </a:solidFill>
                <a:latin typeface="微软雅黑" panose="020B0503020204020204" pitchFamily="34" charset="-122"/>
                <a:ea typeface="微软雅黑" panose="020B0503020204020204" pitchFamily="34" charset="-122"/>
              </a:rPr>
              <a:t>依法治国</a:t>
            </a:r>
            <a:r>
              <a:rPr lang="zh-CN" altLang="en-US" sz="1865" dirty="0">
                <a:solidFill>
                  <a:srgbClr val="5F0F05"/>
                </a:solidFill>
                <a:latin typeface="微软雅黑" panose="020B0503020204020204" pitchFamily="34" charset="-122"/>
                <a:ea typeface="微软雅黑" panose="020B0503020204020204" pitchFamily="34" charset="-122"/>
              </a:rPr>
              <a:t>确定为基本方略，把坚持公有制为主体、多种所有制经济共同发展，坚持按劳分配为主体、多种分配方式并存，确定为我国在社会主义初级阶段的经济制度和分配制度，党的十五大对建设有中国特色社会主义事业的跨世纪发展作出了全面部署。</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8" name="矩形 7"/>
          <p:cNvSpPr>
            <a:spLocks noChangeAspect="1"/>
          </p:cNvSpPr>
          <p:nvPr/>
        </p:nvSpPr>
        <p:spPr>
          <a:xfrm>
            <a:off x="734981" y="5425858"/>
            <a:ext cx="3454396" cy="98488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a:solidFill>
                  <a:srgbClr val="FFF8E6"/>
                </a:solidFill>
                <a:latin typeface="微软雅黑" panose="020B0503020204020204" pitchFamily="34" charset="-122"/>
                <a:ea typeface="微软雅黑" panose="020B0503020204020204" pitchFamily="34" charset="-122"/>
              </a:rPr>
              <a:t>时间：</a:t>
            </a:r>
            <a:r>
              <a:rPr lang="en-US" altLang="zh-CN" sz="1865">
                <a:solidFill>
                  <a:srgbClr val="FFF8E6"/>
                </a:solidFill>
                <a:latin typeface="微软雅黑" panose="020B0503020204020204" pitchFamily="34" charset="-122"/>
                <a:ea typeface="微软雅黑" panose="020B0503020204020204" pitchFamily="34" charset="-122"/>
              </a:rPr>
              <a:t>1997</a:t>
            </a:r>
            <a:r>
              <a:rPr lang="zh-CN" altLang="en-US" sz="1865">
                <a:solidFill>
                  <a:srgbClr val="FFF8E6"/>
                </a:solidFill>
                <a:latin typeface="微软雅黑" panose="020B0503020204020204" pitchFamily="34" charset="-122"/>
                <a:ea typeface="微软雅黑" panose="020B0503020204020204" pitchFamily="34" charset="-122"/>
              </a:rPr>
              <a:t>年</a:t>
            </a:r>
            <a:r>
              <a:rPr lang="en-US" altLang="zh-CN" sz="1865">
                <a:solidFill>
                  <a:srgbClr val="FFF8E6"/>
                </a:solidFill>
                <a:latin typeface="微软雅黑" panose="020B0503020204020204" pitchFamily="34" charset="-122"/>
                <a:ea typeface="微软雅黑" panose="020B0503020204020204" pitchFamily="34" charset="-122"/>
              </a:rPr>
              <a:t>9</a:t>
            </a:r>
            <a:r>
              <a:rPr lang="zh-CN" altLang="en-US" sz="1865">
                <a:solidFill>
                  <a:srgbClr val="FFF8E6"/>
                </a:solidFill>
                <a:latin typeface="微软雅黑" panose="020B0503020204020204" pitchFamily="34" charset="-122"/>
                <a:ea typeface="微软雅黑" panose="020B0503020204020204" pitchFamily="34" charset="-122"/>
              </a:rPr>
              <a:t>月</a:t>
            </a:r>
            <a:r>
              <a:rPr lang="en-US" altLang="zh-CN" sz="1865">
                <a:solidFill>
                  <a:srgbClr val="FFF8E6"/>
                </a:solidFill>
                <a:latin typeface="微软雅黑" panose="020B0503020204020204" pitchFamily="34" charset="-122"/>
                <a:ea typeface="微软雅黑" panose="020B0503020204020204" pitchFamily="34" charset="-122"/>
              </a:rPr>
              <a:t>12</a:t>
            </a:r>
            <a:r>
              <a:rPr lang="zh-CN" altLang="en-US" sz="1865">
                <a:solidFill>
                  <a:srgbClr val="FFF8E6"/>
                </a:solidFill>
                <a:latin typeface="微软雅黑" panose="020B0503020204020204" pitchFamily="34" charset="-122"/>
                <a:ea typeface="微软雅黑" panose="020B0503020204020204" pitchFamily="34" charset="-122"/>
              </a:rPr>
              <a:t>日</a:t>
            </a:r>
            <a:r>
              <a:rPr lang="en-US" altLang="zh-CN" sz="1865">
                <a:solidFill>
                  <a:srgbClr val="FFF8E6"/>
                </a:solidFill>
                <a:latin typeface="微软雅黑" panose="020B0503020204020204" pitchFamily="34" charset="-122"/>
                <a:ea typeface="微软雅黑" panose="020B0503020204020204" pitchFamily="34" charset="-122"/>
              </a:rPr>
              <a:t>-18</a:t>
            </a:r>
            <a:r>
              <a:rPr lang="zh-CN" altLang="en-US" sz="1865">
                <a:solidFill>
                  <a:srgbClr val="FFF8E6"/>
                </a:solidFill>
                <a:latin typeface="微软雅黑" panose="020B0503020204020204" pitchFamily="34" charset="-122"/>
                <a:ea typeface="微软雅黑" panose="020B0503020204020204" pitchFamily="34" charset="-122"/>
              </a:rPr>
              <a:t>日</a:t>
            </a:r>
            <a:endParaRPr lang="en-US" altLang="zh-CN" sz="1865">
              <a:solidFill>
                <a:srgbClr val="FFF8E6"/>
              </a:solidFill>
              <a:latin typeface="微软雅黑" panose="020B0503020204020204" pitchFamily="34" charset="-122"/>
              <a:ea typeface="微软雅黑" panose="020B0503020204020204" pitchFamily="34" charset="-122"/>
            </a:endParaRPr>
          </a:p>
          <a:p>
            <a:pPr algn="ctr"/>
            <a:r>
              <a:rPr lang="zh-CN" altLang="en-US" sz="1865">
                <a:solidFill>
                  <a:srgbClr val="FFF8E6"/>
                </a:solidFill>
                <a:latin typeface="微软雅黑" panose="020B0503020204020204" pitchFamily="34" charset="-122"/>
                <a:ea typeface="微软雅黑" panose="020B0503020204020204" pitchFamily="34" charset="-122"/>
              </a:rPr>
              <a:t>地点：北京</a:t>
            </a:r>
            <a:endParaRPr lang="en-US" altLang="zh-CN" sz="1865" dirty="0">
              <a:solidFill>
                <a:srgbClr val="FFF8E6"/>
              </a:solidFill>
              <a:latin typeface="微软雅黑" panose="020B0503020204020204" pitchFamily="34" charset="-122"/>
              <a:ea typeface="微软雅黑" panose="020B0503020204020204" pitchFamily="34" charset="-122"/>
            </a:endParaRPr>
          </a:p>
        </p:txBody>
      </p:sp>
      <p:sp>
        <p:nvSpPr>
          <p:cNvPr id="9" name="矩形: 圆角 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0" name="矩形 9"/>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10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中国共产党第十六次全国代表大会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rcRect t="8940" r="20291" b="18441"/>
          <a:stretch>
            <a:fillRect/>
          </a:stretch>
        </p:blipFill>
        <p:spPr>
          <a:xfrm>
            <a:off x="723470" y="2633325"/>
            <a:ext cx="3828553" cy="2259211"/>
          </a:xfrm>
          <a:prstGeom prst="rect">
            <a:avLst/>
          </a:prstGeom>
        </p:spPr>
      </p:pic>
      <p:sp>
        <p:nvSpPr>
          <p:cNvPr id="5" name="Text Box 6"/>
          <p:cNvSpPr txBox="1"/>
          <p:nvPr/>
        </p:nvSpPr>
        <p:spPr>
          <a:xfrm>
            <a:off x="727258" y="5112147"/>
            <a:ext cx="10737485" cy="954300"/>
          </a:xfrm>
          <a:prstGeom prst="rect">
            <a:avLst/>
          </a:prstGeom>
        </p:spPr>
        <p:txBody>
          <a:bodyPr wrap="square">
            <a:spAutoFit/>
          </a:bodyPr>
          <a:lstStyle>
            <a:defPPr>
              <a:defRPr lang="zh-CN"/>
            </a:defPPr>
            <a:lvl1pPr algn="just">
              <a:defRPr>
                <a:solidFill>
                  <a:schemeClr val="tx2"/>
                </a:solidFill>
                <a:latin typeface="+mj-ea"/>
                <a:ea typeface="+mj-ea"/>
              </a:defRPr>
            </a:lvl1pPr>
          </a:lstStyle>
          <a:p>
            <a:pPr eaLnBrk="1"/>
            <a:r>
              <a:rPr lang="zh-CN" altLang="en-US" sz="1865" dirty="0">
                <a:solidFill>
                  <a:srgbClr val="5F0F05"/>
                </a:solidFill>
              </a:rPr>
              <a:t>党的十六大把</a:t>
            </a:r>
            <a:r>
              <a:rPr lang="zh-CN" altLang="en-US" sz="1865" b="1" dirty="0">
                <a:solidFill>
                  <a:srgbClr val="C00000"/>
                </a:solidFill>
              </a:rPr>
              <a:t>三个代表思想确立为党的指导思想并写入党章</a:t>
            </a:r>
            <a:r>
              <a:rPr lang="zh-CN" altLang="en-US" sz="1865" dirty="0">
                <a:solidFill>
                  <a:srgbClr val="5F0F05"/>
                </a:solidFill>
              </a:rPr>
              <a:t>，大会强调全党要高举邓小平理论伟大旗帜，</a:t>
            </a:r>
            <a:r>
              <a:rPr lang="zh-CN" altLang="en-US" sz="1865" b="1" dirty="0">
                <a:solidFill>
                  <a:srgbClr val="C00000"/>
                </a:solidFill>
              </a:rPr>
              <a:t>全面贯彻三个代表重要思想</a:t>
            </a:r>
            <a:r>
              <a:rPr lang="zh-CN" altLang="en-US" sz="1865" dirty="0">
                <a:solidFill>
                  <a:srgbClr val="5F0F05"/>
                </a:solidFill>
              </a:rPr>
              <a:t>，继往开来，与时俱进，全面建设小康社会，加快建设社会主义现代化，为开创中国特色社会主义事业新局面而奋斗。</a:t>
            </a:r>
            <a:endParaRPr lang="zh-CN" altLang="en-US" sz="1865" dirty="0">
              <a:solidFill>
                <a:srgbClr val="5F0F05"/>
              </a:solidFill>
            </a:endParaRPr>
          </a:p>
        </p:txBody>
      </p:sp>
      <p:pic>
        <p:nvPicPr>
          <p:cNvPr id="8" name="图片 7"/>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4907347" y="2633325"/>
            <a:ext cx="3810999" cy="2259211"/>
          </a:xfrm>
          <a:prstGeom prst="rect">
            <a:avLst/>
          </a:prstGeom>
        </p:spPr>
      </p:pic>
      <p:grpSp>
        <p:nvGrpSpPr>
          <p:cNvPr id="11" name="组合 10"/>
          <p:cNvGrpSpPr/>
          <p:nvPr/>
        </p:nvGrpSpPr>
        <p:grpSpPr>
          <a:xfrm>
            <a:off x="9073670" y="2633325"/>
            <a:ext cx="2387287" cy="2259211"/>
            <a:chOff x="6805252" y="1974994"/>
            <a:chExt cx="1790465" cy="1694408"/>
          </a:xfrm>
        </p:grpSpPr>
        <p:sp>
          <p:nvSpPr>
            <p:cNvPr id="9" name="矩形 8"/>
            <p:cNvSpPr>
              <a:spLocks noChangeAspect="1"/>
            </p:cNvSpPr>
            <p:nvPr/>
          </p:nvSpPr>
          <p:spPr>
            <a:xfrm>
              <a:off x="6805252" y="1974994"/>
              <a:ext cx="1790465" cy="16944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r>
                <a:rPr lang="zh-CN" altLang="en-US" sz="1865" b="1" dirty="0">
                  <a:solidFill>
                    <a:srgbClr val="FFF8E6"/>
                  </a:solidFill>
                  <a:latin typeface="微软雅黑" panose="020B0503020204020204" pitchFamily="34" charset="-122"/>
                  <a:ea typeface="微软雅黑" panose="020B0503020204020204" pitchFamily="34" charset="-122"/>
                </a:rPr>
                <a:t>时间：</a:t>
              </a:r>
              <a:r>
                <a:rPr lang="en-US" altLang="zh-CN" sz="1865" dirty="0">
                  <a:solidFill>
                    <a:srgbClr val="FFF8E6"/>
                  </a:solidFill>
                  <a:latin typeface="微软雅黑" panose="020B0503020204020204" pitchFamily="34" charset="-122"/>
                  <a:ea typeface="微软雅黑" panose="020B0503020204020204" pitchFamily="34" charset="-122"/>
                </a:rPr>
                <a:t>2002.11.8-11.14</a:t>
              </a:r>
              <a:endParaRPr lang="en-US" altLang="zh-CN" sz="1865" dirty="0">
                <a:solidFill>
                  <a:srgbClr val="FFF8E6"/>
                </a:solidFill>
                <a:latin typeface="微软雅黑" panose="020B0503020204020204" pitchFamily="34" charset="-122"/>
                <a:ea typeface="微软雅黑" panose="020B0503020204020204" pitchFamily="34" charset="-122"/>
              </a:endParaRPr>
            </a:p>
            <a:p>
              <a:pPr algn="ctr"/>
              <a:r>
                <a:rPr lang="zh-CN" altLang="en-US" sz="1865" b="1" dirty="0">
                  <a:solidFill>
                    <a:srgbClr val="FFF8E6"/>
                  </a:solidFill>
                  <a:latin typeface="微软雅黑" panose="020B0503020204020204" pitchFamily="34" charset="-122"/>
                  <a:ea typeface="微软雅黑" panose="020B0503020204020204" pitchFamily="34" charset="-122"/>
                </a:rPr>
                <a:t>地点：</a:t>
              </a:r>
              <a:r>
                <a:rPr lang="zh-CN" altLang="en-US" sz="1865" dirty="0">
                  <a:solidFill>
                    <a:srgbClr val="FFF8E6"/>
                  </a:solidFill>
                  <a:latin typeface="微软雅黑" panose="020B0503020204020204" pitchFamily="34" charset="-122"/>
                  <a:ea typeface="微软雅黑" panose="020B0503020204020204" pitchFamily="34" charset="-122"/>
                </a:rPr>
                <a:t>北京</a:t>
              </a:r>
              <a:endParaRPr lang="en-US" altLang="zh-CN" sz="1865" dirty="0">
                <a:solidFill>
                  <a:srgbClr val="FFF8E6"/>
                </a:solidFill>
                <a:latin typeface="微软雅黑" panose="020B0503020204020204" pitchFamily="34" charset="-122"/>
                <a:ea typeface="微软雅黑" panose="020B0503020204020204" pitchFamily="34" charset="-122"/>
              </a:endParaRPr>
            </a:p>
          </p:txBody>
        </p:sp>
        <p:sp>
          <p:nvSpPr>
            <p:cNvPr id="10" name="Freeform 5"/>
            <p:cNvSpPr>
              <a:spLocks noChangeAspect="1"/>
            </p:cNvSpPr>
            <p:nvPr/>
          </p:nvSpPr>
          <p:spPr bwMode="auto">
            <a:xfrm>
              <a:off x="7380312" y="2139702"/>
              <a:ext cx="648072" cy="658999"/>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8E6"/>
            </a:solidFill>
            <a:ln>
              <a:noFill/>
            </a:ln>
            <a:effectLst/>
          </p:spPr>
          <p:txBody>
            <a:bodyPr vert="horz" wrap="square" lIns="121920" tIns="60960" rIns="121920" bIns="60960" numCol="1" anchor="t" anchorCtr="0" compatLnSpc="1"/>
            <a:lstStyle/>
            <a:p>
              <a:endParaRPr lang="zh-CN" altLang="en-US" sz="2400" b="1"/>
            </a:p>
          </p:txBody>
        </p:sp>
      </p:grpSp>
      <p:sp>
        <p:nvSpPr>
          <p:cNvPr id="12" name="矩形: 圆角 11"/>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3" name="矩形 12"/>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272"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strVal val="2/3*#ppt_w"/>
                                          </p:val>
                                        </p:tav>
                                        <p:tav tm="100000">
                                          <p:val>
                                            <p:strVal val="#ppt_w"/>
                                          </p:val>
                                        </p:tav>
                                      </p:tavLst>
                                    </p:anim>
                                    <p:anim calcmode="lin" valueType="num">
                                      <p:cBhvr>
                                        <p:cTn id="14" dur="750" fill="hold"/>
                                        <p:tgtEl>
                                          <p:spTgt spid="4"/>
                                        </p:tgtEl>
                                        <p:attrNameLst>
                                          <p:attrName>ppt_h</p:attrName>
                                        </p:attrNameLst>
                                      </p:cBhvr>
                                      <p:tavLst>
                                        <p:tav tm="0">
                                          <p:val>
                                            <p:strVal val="2/3*#ppt_h"/>
                                          </p:val>
                                        </p:tav>
                                        <p:tav tm="100000">
                                          <p:val>
                                            <p:strVal val="#ppt_h"/>
                                          </p:val>
                                        </p:tav>
                                      </p:tavLst>
                                    </p:anim>
                                  </p:childTnLst>
                                </p:cTn>
                              </p:par>
                              <p:par>
                                <p:cTn id="15" presetID="23" presetClass="entr" presetSubtype="272" fill="hold" nodeType="withEffect">
                                  <p:stCondLst>
                                    <p:cond delay="100"/>
                                  </p:stCondLst>
                                  <p:childTnLst>
                                    <p:set>
                                      <p:cBhvr>
                                        <p:cTn id="16" dur="1" fill="hold">
                                          <p:stCondLst>
                                            <p:cond delay="0"/>
                                          </p:stCondLst>
                                        </p:cTn>
                                        <p:tgtEl>
                                          <p:spTgt spid="8"/>
                                        </p:tgtEl>
                                        <p:attrNameLst>
                                          <p:attrName>style.visibility</p:attrName>
                                        </p:attrNameLst>
                                      </p:cBhvr>
                                      <p:to>
                                        <p:strVal val="visible"/>
                                      </p:to>
                                    </p:set>
                                    <p:anim calcmode="lin" valueType="num">
                                      <p:cBhvr>
                                        <p:cTn id="17" dur="750" fill="hold"/>
                                        <p:tgtEl>
                                          <p:spTgt spid="8"/>
                                        </p:tgtEl>
                                        <p:attrNameLst>
                                          <p:attrName>ppt_w</p:attrName>
                                        </p:attrNameLst>
                                      </p:cBhvr>
                                      <p:tavLst>
                                        <p:tav tm="0">
                                          <p:val>
                                            <p:strVal val="2/3*#ppt_w"/>
                                          </p:val>
                                        </p:tav>
                                        <p:tav tm="100000">
                                          <p:val>
                                            <p:strVal val="#ppt_w"/>
                                          </p:val>
                                        </p:tav>
                                      </p:tavLst>
                                    </p:anim>
                                    <p:anim calcmode="lin" valueType="num">
                                      <p:cBhvr>
                                        <p:cTn id="18" dur="750" fill="hold"/>
                                        <p:tgtEl>
                                          <p:spTgt spid="8"/>
                                        </p:tgtEl>
                                        <p:attrNameLst>
                                          <p:attrName>ppt_h</p:attrName>
                                        </p:attrNameLst>
                                      </p:cBhvr>
                                      <p:tavLst>
                                        <p:tav tm="0">
                                          <p:val>
                                            <p:strVal val="2/3*#ppt_h"/>
                                          </p:val>
                                        </p:tav>
                                        <p:tav tm="100000">
                                          <p:val>
                                            <p:strVal val="#ppt_h"/>
                                          </p:val>
                                        </p:tav>
                                      </p:tavLst>
                                    </p:anim>
                                  </p:childTnLst>
                                </p:cTn>
                              </p:par>
                              <p:par>
                                <p:cTn id="19" presetID="23" presetClass="entr" presetSubtype="272" fill="hold" nodeType="withEffect">
                                  <p:stCondLst>
                                    <p:cond delay="2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strVal val="2/3*#ppt_w"/>
                                          </p:val>
                                        </p:tav>
                                        <p:tav tm="100000">
                                          <p:val>
                                            <p:strVal val="#ppt_w"/>
                                          </p:val>
                                        </p:tav>
                                      </p:tavLst>
                                    </p:anim>
                                    <p:anim calcmode="lin" valueType="num">
                                      <p:cBhvr>
                                        <p:cTn id="22" dur="750" fill="hold"/>
                                        <p:tgtEl>
                                          <p:spTgt spid="11"/>
                                        </p:tgtEl>
                                        <p:attrNameLst>
                                          <p:attrName>ppt_h</p:attrName>
                                        </p:attrNameLst>
                                      </p:cBhvr>
                                      <p:tavLst>
                                        <p:tav tm="0">
                                          <p:val>
                                            <p:strVal val="2/3*#ppt_h"/>
                                          </p:val>
                                        </p:tav>
                                        <p:tav tm="100000">
                                          <p:val>
                                            <p:strVal val="#ppt_h"/>
                                          </p:val>
                                        </p:tav>
                                      </p:tavLst>
                                    </p:anim>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750"/>
                                        <p:tgtEl>
                                          <p:spTgt spid="5"/>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中国共产党第十七次全国代表大会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9" name="Text Box 5"/>
          <p:cNvSpPr txBox="1"/>
          <p:nvPr/>
        </p:nvSpPr>
        <p:spPr>
          <a:xfrm>
            <a:off x="731044" y="5569855"/>
            <a:ext cx="10729912" cy="954300"/>
          </a:xfrm>
          <a:prstGeom prst="rect">
            <a:avLst/>
          </a:prstGeom>
        </p:spPr>
        <p:txBody>
          <a:bodyPr wrap="square">
            <a:spAutoFit/>
          </a:bodyPr>
          <a:lstStyle>
            <a:defPPr>
              <a:defRPr lang="zh-CN"/>
            </a:defPPr>
            <a:lvl1pPr algn="just">
              <a:defRPr>
                <a:solidFill>
                  <a:schemeClr val="tx2"/>
                </a:solidFill>
                <a:latin typeface="+mj-ea"/>
                <a:ea typeface="+mj-ea"/>
              </a:defRPr>
            </a:lvl1pPr>
          </a:lstStyle>
          <a:p>
            <a:r>
              <a:rPr lang="en-US" altLang="zh-CN" sz="1865" dirty="0">
                <a:solidFill>
                  <a:srgbClr val="5F0F05"/>
                </a:solidFill>
                <a:latin typeface="微软雅黑" panose="020B0503020204020204" pitchFamily="34" charset="-122"/>
                <a:ea typeface="微软雅黑" panose="020B0503020204020204" pitchFamily="34" charset="-122"/>
              </a:rPr>
              <a:t>2007</a:t>
            </a:r>
            <a:r>
              <a:rPr lang="zh-CN" altLang="en-US" sz="1865" dirty="0">
                <a:solidFill>
                  <a:srgbClr val="5F0F05"/>
                </a:solidFill>
                <a:latin typeface="微软雅黑" panose="020B0503020204020204" pitchFamily="34" charset="-122"/>
                <a:ea typeface="微软雅黑" panose="020B0503020204020204" pitchFamily="34" charset="-122"/>
              </a:rPr>
              <a:t>年，党的十七大强调</a:t>
            </a:r>
            <a:r>
              <a:rPr lang="zh-CN" altLang="en-US" sz="1865" b="1" dirty="0">
                <a:solidFill>
                  <a:srgbClr val="C00000"/>
                </a:solidFill>
                <a:latin typeface="微软雅黑" panose="020B0503020204020204" pitchFamily="34" charset="-122"/>
                <a:ea typeface="微软雅黑" panose="020B0503020204020204" pitchFamily="34" charset="-122"/>
              </a:rPr>
              <a:t>高举中国特色社会主义伟大旗帜</a:t>
            </a:r>
            <a:r>
              <a:rPr lang="zh-CN" altLang="en-US" sz="1865" dirty="0">
                <a:solidFill>
                  <a:srgbClr val="5F0F05"/>
                </a:solidFill>
                <a:latin typeface="微软雅黑" panose="020B0503020204020204" pitchFamily="34" charset="-122"/>
                <a:ea typeface="微软雅黑" panose="020B0503020204020204" pitchFamily="34" charset="-122"/>
              </a:rPr>
              <a:t>，以</a:t>
            </a:r>
            <a:r>
              <a:rPr lang="zh-CN" altLang="en-US" sz="1865" b="1" dirty="0">
                <a:solidFill>
                  <a:srgbClr val="C00000"/>
                </a:solidFill>
                <a:latin typeface="微软雅黑" panose="020B0503020204020204" pitchFamily="34" charset="-122"/>
                <a:ea typeface="微软雅黑" panose="020B0503020204020204" pitchFamily="34" charset="-122"/>
              </a:rPr>
              <a:t>邓小平理论</a:t>
            </a:r>
            <a:r>
              <a:rPr lang="zh-CN" altLang="en-US" sz="1865" dirty="0">
                <a:solidFill>
                  <a:srgbClr val="5F0F05"/>
                </a:solidFill>
                <a:latin typeface="微软雅黑" panose="020B0503020204020204" pitchFamily="34" charset="-122"/>
                <a:ea typeface="微软雅黑" panose="020B0503020204020204" pitchFamily="34" charset="-122"/>
              </a:rPr>
              <a:t>和</a:t>
            </a:r>
            <a:r>
              <a:rPr lang="zh-CN" altLang="en-US" sz="1865" b="1" dirty="0">
                <a:solidFill>
                  <a:srgbClr val="C00000"/>
                </a:solidFill>
                <a:latin typeface="微软雅黑" panose="020B0503020204020204" pitchFamily="34" charset="-122"/>
                <a:ea typeface="微软雅黑" panose="020B0503020204020204" pitchFamily="34" charset="-122"/>
              </a:rPr>
              <a:t>三个代表</a:t>
            </a:r>
            <a:r>
              <a:rPr lang="zh-CN" altLang="en-US" sz="1865" dirty="0">
                <a:solidFill>
                  <a:srgbClr val="5F0F05"/>
                </a:solidFill>
                <a:latin typeface="微软雅黑" panose="020B0503020204020204" pitchFamily="34" charset="-122"/>
                <a:ea typeface="微软雅黑" panose="020B0503020204020204" pitchFamily="34" charset="-122"/>
              </a:rPr>
              <a:t>重要思想为指导，</a:t>
            </a:r>
            <a:r>
              <a:rPr lang="zh-CN" altLang="en-US" sz="1865" b="1" dirty="0">
                <a:solidFill>
                  <a:srgbClr val="C00000"/>
                </a:solidFill>
                <a:latin typeface="微软雅黑" panose="020B0503020204020204" pitchFamily="34" charset="-122"/>
                <a:ea typeface="微软雅黑" panose="020B0503020204020204" pitchFamily="34" charset="-122"/>
              </a:rPr>
              <a:t>深入贯彻落实科学发展观</a:t>
            </a:r>
            <a:r>
              <a:rPr lang="zh-CN" altLang="en-US" sz="1865" dirty="0">
                <a:solidFill>
                  <a:srgbClr val="5F0F05"/>
                </a:solidFill>
                <a:latin typeface="微软雅黑" panose="020B0503020204020204" pitchFamily="34" charset="-122"/>
                <a:ea typeface="微软雅黑" panose="020B0503020204020204" pitchFamily="34" charset="-122"/>
              </a:rPr>
              <a:t>，继续解放思想，坚持改革开放，促进社会和谐，为夺取全满建设小康社会而奋斗。</a:t>
            </a:r>
            <a:endParaRPr lang="zh-CN" altLang="en-US" sz="1865" dirty="0">
              <a:solidFill>
                <a:srgbClr val="5F0F05"/>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cstate="email">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731045" y="2564904"/>
            <a:ext cx="4980913" cy="2831299"/>
          </a:xfrm>
          <a:prstGeom prst="rect">
            <a:avLst/>
          </a:prstGeom>
        </p:spPr>
      </p:pic>
      <p:pic>
        <p:nvPicPr>
          <p:cNvPr id="11" name="图片 10"/>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9089169" y="2564904"/>
            <a:ext cx="2371788" cy="2831299"/>
          </a:xfrm>
          <a:prstGeom prst="rect">
            <a:avLst/>
          </a:prstGeom>
        </p:spPr>
      </p:pic>
      <p:grpSp>
        <p:nvGrpSpPr>
          <p:cNvPr id="13" name="组合 12"/>
          <p:cNvGrpSpPr/>
          <p:nvPr/>
        </p:nvGrpSpPr>
        <p:grpSpPr>
          <a:xfrm>
            <a:off x="6206919" y="2558014"/>
            <a:ext cx="2387287" cy="2776631"/>
            <a:chOff x="6805252" y="1974993"/>
            <a:chExt cx="1790465" cy="2082473"/>
          </a:xfrm>
        </p:grpSpPr>
        <p:sp>
          <p:nvSpPr>
            <p:cNvPr id="14" name="矩形 13"/>
            <p:cNvSpPr>
              <a:spLocks noChangeAspect="1"/>
            </p:cNvSpPr>
            <p:nvPr/>
          </p:nvSpPr>
          <p:spPr>
            <a:xfrm>
              <a:off x="6805252" y="1974993"/>
              <a:ext cx="1790465" cy="208247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r>
                <a:rPr lang="zh-CN" altLang="en-US" sz="1865" b="1" dirty="0">
                  <a:solidFill>
                    <a:srgbClr val="FFF8E6"/>
                  </a:solidFill>
                  <a:latin typeface="微软雅黑" panose="020B0503020204020204" pitchFamily="34" charset="-122"/>
                  <a:ea typeface="微软雅黑" panose="020B0503020204020204" pitchFamily="34" charset="-122"/>
                </a:rPr>
                <a:t>时间：</a:t>
              </a:r>
              <a:r>
                <a:rPr lang="en-US" altLang="zh-CN" sz="1865" dirty="0">
                  <a:solidFill>
                    <a:srgbClr val="FFF8E6"/>
                  </a:solidFill>
                  <a:latin typeface="微软雅黑" panose="020B0503020204020204" pitchFamily="34" charset="-122"/>
                  <a:ea typeface="微软雅黑" panose="020B0503020204020204" pitchFamily="34" charset="-122"/>
                </a:rPr>
                <a:t>2007.10.15-10.21</a:t>
              </a:r>
              <a:endParaRPr lang="en-US" altLang="zh-CN" sz="1865" dirty="0">
                <a:solidFill>
                  <a:srgbClr val="FFF8E6"/>
                </a:solidFill>
                <a:latin typeface="微软雅黑" panose="020B0503020204020204" pitchFamily="34" charset="-122"/>
                <a:ea typeface="微软雅黑" panose="020B0503020204020204" pitchFamily="34" charset="-122"/>
              </a:endParaRPr>
            </a:p>
            <a:p>
              <a:pPr algn="ctr"/>
              <a:r>
                <a:rPr lang="zh-CN" altLang="en-US" sz="1865" b="1" dirty="0">
                  <a:solidFill>
                    <a:srgbClr val="FFF8E6"/>
                  </a:solidFill>
                  <a:latin typeface="微软雅黑" panose="020B0503020204020204" pitchFamily="34" charset="-122"/>
                  <a:ea typeface="微软雅黑" panose="020B0503020204020204" pitchFamily="34" charset="-122"/>
                </a:rPr>
                <a:t>地点：</a:t>
              </a:r>
              <a:r>
                <a:rPr lang="zh-CN" altLang="en-US" sz="1865" dirty="0">
                  <a:solidFill>
                    <a:srgbClr val="FFF8E6"/>
                  </a:solidFill>
                  <a:latin typeface="微软雅黑" panose="020B0503020204020204" pitchFamily="34" charset="-122"/>
                  <a:ea typeface="微软雅黑" panose="020B0503020204020204" pitchFamily="34" charset="-122"/>
                </a:rPr>
                <a:t>北京</a:t>
              </a:r>
              <a:endParaRPr lang="en-US" altLang="zh-CN" sz="1865" dirty="0">
                <a:solidFill>
                  <a:srgbClr val="FFF8E6"/>
                </a:solidFill>
                <a:latin typeface="微软雅黑" panose="020B0503020204020204" pitchFamily="34" charset="-122"/>
                <a:ea typeface="微软雅黑" panose="020B0503020204020204" pitchFamily="34" charset="-122"/>
              </a:endParaRPr>
            </a:p>
          </p:txBody>
        </p:sp>
        <p:sp>
          <p:nvSpPr>
            <p:cNvPr id="15" name="Freeform 5"/>
            <p:cNvSpPr>
              <a:spLocks noChangeAspect="1"/>
            </p:cNvSpPr>
            <p:nvPr/>
          </p:nvSpPr>
          <p:spPr bwMode="auto">
            <a:xfrm>
              <a:off x="7226119" y="2151401"/>
              <a:ext cx="937850" cy="953663"/>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b="1"/>
            </a:p>
          </p:txBody>
        </p:sp>
      </p:grpSp>
      <p:sp>
        <p:nvSpPr>
          <p:cNvPr id="16" name="矩形: 圆角 15"/>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2" name="矩形 11"/>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accel="46000" decel="5400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0-#ppt_w/2"/>
                                          </p:val>
                                        </p:tav>
                                        <p:tav tm="100000">
                                          <p:val>
                                            <p:strVal val="#ppt_x"/>
                                          </p:val>
                                        </p:tav>
                                      </p:tavLst>
                                    </p:anim>
                                    <p:anim calcmode="lin" valueType="num">
                                      <p:cBhvr additive="base">
                                        <p:cTn id="14" dur="100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4" accel="46000" decel="5400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ppt_x"/>
                                          </p:val>
                                        </p:tav>
                                        <p:tav tm="100000">
                                          <p:val>
                                            <p:strVal val="#ppt_x"/>
                                          </p:val>
                                        </p:tav>
                                      </p:tavLst>
                                    </p:anim>
                                    <p:anim calcmode="lin" valueType="num">
                                      <p:cBhvr additive="base">
                                        <p:cTn id="18" dur="10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2" accel="46000" decel="5400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1+#ppt_w/2"/>
                                          </p:val>
                                        </p:tav>
                                        <p:tav tm="100000">
                                          <p:val>
                                            <p:strVal val="#ppt_x"/>
                                          </p:val>
                                        </p:tav>
                                      </p:tavLst>
                                    </p:anim>
                                    <p:anim calcmode="lin" valueType="num">
                                      <p:cBhvr additive="base">
                                        <p:cTn id="22" dur="10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750"/>
                                        <p:tgtEl>
                                          <p:spTgt spid="9"/>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731044" y="1508787"/>
            <a:ext cx="10729912"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中国共产党第十八次全国代表大会</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sp>
        <p:nvSpPr>
          <p:cNvPr id="4" name="TextBox 4"/>
          <p:cNvSpPr txBox="1"/>
          <p:nvPr/>
        </p:nvSpPr>
        <p:spPr>
          <a:xfrm>
            <a:off x="2639617" y="4704676"/>
            <a:ext cx="8821340" cy="1816266"/>
          </a:xfrm>
          <a:prstGeom prst="rect">
            <a:avLst/>
          </a:prstGeom>
        </p:spPr>
        <p:txBody>
          <a:bodyPr wrap="square">
            <a:spAutoFit/>
          </a:bodyPr>
          <a:lstStyle>
            <a:defPPr>
              <a:defRPr lang="zh-CN"/>
            </a:defPPr>
            <a:lvl1pPr algn="just">
              <a:defRPr sz="2000">
                <a:solidFill>
                  <a:schemeClr val="tx2"/>
                </a:solidFill>
                <a:latin typeface="+mj-ea"/>
                <a:ea typeface="+mj-ea"/>
              </a:defRPr>
            </a:lvl1pPr>
          </a:lstStyle>
          <a:p>
            <a:r>
              <a:rPr lang="zh-CN" altLang="en-US" sz="1865" dirty="0">
                <a:solidFill>
                  <a:srgbClr val="5F0F05"/>
                </a:solidFill>
              </a:rPr>
              <a:t>高举中国特色社会主义伟大旗帜，</a:t>
            </a:r>
            <a:r>
              <a:rPr lang="zh-CN" altLang="en-US" sz="1865" b="1" dirty="0">
                <a:solidFill>
                  <a:srgbClr val="C00000"/>
                </a:solidFill>
              </a:rPr>
              <a:t>以邓小平理论、“三个代表”重要思想、科学发展观为指导</a:t>
            </a:r>
            <a:r>
              <a:rPr lang="zh-CN" altLang="en-US" sz="1865" dirty="0">
                <a:solidFill>
                  <a:srgbClr val="5F0F05"/>
                </a:solidFill>
              </a:rPr>
              <a:t>，解放思想，改革开放，凝聚力量，攻坚克难，坚定不移沿着中国特色社会主义道路前行，</a:t>
            </a:r>
            <a:r>
              <a:rPr lang="zh-CN" altLang="en-US" sz="1865" b="1" dirty="0">
                <a:solidFill>
                  <a:srgbClr val="C00000"/>
                </a:solidFill>
              </a:rPr>
              <a:t>为全面建成小康社会而奋斗</a:t>
            </a:r>
            <a:r>
              <a:rPr lang="zh-CN" altLang="en-US" sz="1865" dirty="0">
                <a:solidFill>
                  <a:srgbClr val="5F0F05"/>
                </a:solidFill>
              </a:rPr>
              <a:t>。我们坚定不移高举中国特色社会主义伟大旗帜，既不走封闭僵化的老路、也不走改旗易帜的邪路。中国特色社会主义道路，中国特色社会主义理论体系，中国特色社会主义制度，是党和人民九十多年奋斗、创造、积累的根本成就，必须倍加珍惜、始终坚持、不断发展。</a:t>
            </a:r>
            <a:endParaRPr lang="en-US" altLang="zh-CN" sz="1865" dirty="0">
              <a:solidFill>
                <a:srgbClr val="5F0F05"/>
              </a:solidFill>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Lst>
          </a:blip>
          <a:stretch>
            <a:fillRect/>
          </a:stretch>
        </p:blipFill>
        <p:spPr>
          <a:xfrm>
            <a:off x="731045" y="2620469"/>
            <a:ext cx="5172935" cy="1818923"/>
          </a:xfrm>
          <a:prstGeom prst="rect">
            <a:avLst/>
          </a:prstGeom>
        </p:spPr>
      </p:pic>
      <p:grpSp>
        <p:nvGrpSpPr>
          <p:cNvPr id="15" name="组合 14"/>
          <p:cNvGrpSpPr/>
          <p:nvPr/>
        </p:nvGrpSpPr>
        <p:grpSpPr>
          <a:xfrm>
            <a:off x="6192012" y="2620469"/>
            <a:ext cx="5268945" cy="1818924"/>
            <a:chOff x="4644008" y="1965351"/>
            <a:chExt cx="3951709" cy="1364193"/>
          </a:xfrm>
        </p:grpSpPr>
        <p:grpSp>
          <p:nvGrpSpPr>
            <p:cNvPr id="11" name="组合 10"/>
            <p:cNvGrpSpPr/>
            <p:nvPr/>
          </p:nvGrpSpPr>
          <p:grpSpPr>
            <a:xfrm>
              <a:off x="4644008" y="1965351"/>
              <a:ext cx="3951709" cy="1364193"/>
              <a:chOff x="6794071" y="2021834"/>
              <a:chExt cx="3951709" cy="1364193"/>
            </a:xfrm>
          </p:grpSpPr>
          <p:sp>
            <p:nvSpPr>
              <p:cNvPr id="12" name="矩形 11"/>
              <p:cNvSpPr>
                <a:spLocks noChangeAspect="1"/>
              </p:cNvSpPr>
              <p:nvPr/>
            </p:nvSpPr>
            <p:spPr>
              <a:xfrm>
                <a:off x="6794071" y="2021834"/>
                <a:ext cx="3951709" cy="136419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a:p>
                <a:pPr algn="ctr"/>
                <a:endParaRPr lang="en-US" altLang="zh-CN" sz="1865" b="1" dirty="0">
                  <a:solidFill>
                    <a:srgbClr val="FFF8E6"/>
                  </a:solidFill>
                  <a:latin typeface="微软雅黑" panose="020B0503020204020204" pitchFamily="34" charset="-122"/>
                  <a:ea typeface="微软雅黑" panose="020B0503020204020204" pitchFamily="34" charset="-122"/>
                </a:endParaRPr>
              </a:p>
            </p:txBody>
          </p:sp>
          <p:sp>
            <p:nvSpPr>
              <p:cNvPr id="13" name="Freeform 5"/>
              <p:cNvSpPr>
                <a:spLocks noChangeAspect="1"/>
              </p:cNvSpPr>
              <p:nvPr/>
            </p:nvSpPr>
            <p:spPr bwMode="auto">
              <a:xfrm>
                <a:off x="7226119" y="2282740"/>
                <a:ext cx="679528" cy="690985"/>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b="1"/>
              </a:p>
            </p:txBody>
          </p:sp>
        </p:grpSp>
        <p:sp>
          <p:nvSpPr>
            <p:cNvPr id="14" name="矩形 13"/>
            <p:cNvSpPr/>
            <p:nvPr/>
          </p:nvSpPr>
          <p:spPr>
            <a:xfrm>
              <a:off x="5940153" y="2345013"/>
              <a:ext cx="2655564" cy="500233"/>
            </a:xfrm>
            <a:prstGeom prst="rect">
              <a:avLst/>
            </a:prstGeom>
          </p:spPr>
          <p:txBody>
            <a:bodyPr wrap="square">
              <a:spAutoFit/>
            </a:bodyPr>
            <a:lstStyle/>
            <a:p>
              <a:r>
                <a:rPr lang="zh-CN" altLang="en-US" sz="1865" dirty="0">
                  <a:solidFill>
                    <a:srgbClr val="FFF8E6"/>
                  </a:solidFill>
                  <a:latin typeface="微软雅黑" panose="020B0503020204020204" pitchFamily="34" charset="-122"/>
                  <a:ea typeface="微软雅黑" panose="020B0503020204020204" pitchFamily="34" charset="-122"/>
                </a:rPr>
                <a:t>时间：</a:t>
              </a:r>
              <a:r>
                <a:rPr lang="en-US" altLang="zh-CN" sz="1865" dirty="0">
                  <a:solidFill>
                    <a:srgbClr val="FFF8E6"/>
                  </a:solidFill>
                  <a:latin typeface="微软雅黑" panose="020B0503020204020204" pitchFamily="34" charset="-122"/>
                  <a:ea typeface="微软雅黑" panose="020B0503020204020204" pitchFamily="34" charset="-122"/>
                </a:rPr>
                <a:t>2012.11.08-11.12</a:t>
              </a:r>
              <a:endParaRPr lang="en-US" altLang="zh-CN" sz="1865" dirty="0">
                <a:solidFill>
                  <a:srgbClr val="FFF8E6"/>
                </a:solidFill>
                <a:latin typeface="微软雅黑" panose="020B0503020204020204" pitchFamily="34" charset="-122"/>
                <a:ea typeface="微软雅黑" panose="020B0503020204020204" pitchFamily="34" charset="-122"/>
              </a:endParaRPr>
            </a:p>
            <a:p>
              <a:r>
                <a:rPr lang="zh-CN" altLang="en-US" sz="1865" dirty="0">
                  <a:solidFill>
                    <a:srgbClr val="FFF8E6"/>
                  </a:solidFill>
                  <a:latin typeface="微软雅黑" panose="020B0503020204020204" pitchFamily="34" charset="-122"/>
                  <a:ea typeface="微软雅黑" panose="020B0503020204020204" pitchFamily="34" charset="-122"/>
                </a:rPr>
                <a:t>地点：北京</a:t>
              </a:r>
              <a:endParaRPr lang="en-US" altLang="zh-CN" sz="1865" dirty="0">
                <a:solidFill>
                  <a:srgbClr val="FFF8E6"/>
                </a:solidFill>
                <a:latin typeface="微软雅黑" panose="020B0503020204020204" pitchFamily="34" charset="-122"/>
                <a:ea typeface="微软雅黑" panose="020B0503020204020204" pitchFamily="34" charset="-122"/>
              </a:endParaRPr>
            </a:p>
          </p:txBody>
        </p:sp>
      </p:grpSp>
      <p:sp>
        <p:nvSpPr>
          <p:cNvPr id="16" name="矩形 15"/>
          <p:cNvSpPr>
            <a:spLocks noChangeAspect="1"/>
          </p:cNvSpPr>
          <p:nvPr/>
        </p:nvSpPr>
        <p:spPr>
          <a:xfrm>
            <a:off x="731044" y="4685028"/>
            <a:ext cx="1824000" cy="182400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265" b="1" dirty="0">
                <a:solidFill>
                  <a:srgbClr val="FFF8E6"/>
                </a:solidFill>
                <a:latin typeface="+mj-ea"/>
              </a:rPr>
              <a:t>大会主题</a:t>
            </a:r>
            <a:endParaRPr lang="en-US" altLang="zh-CN" sz="4265" b="1" dirty="0">
              <a:solidFill>
                <a:srgbClr val="FFF8E6"/>
              </a:solidFill>
              <a:latin typeface="+mj-ea"/>
            </a:endParaRPr>
          </a:p>
        </p:txBody>
      </p:sp>
      <p:sp>
        <p:nvSpPr>
          <p:cNvPr id="17" name="矩形: 圆角 16"/>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18" name="矩形 17"/>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1000"/>
                                        <p:tgtEl>
                                          <p:spTgt spid="5"/>
                                        </p:tgtEl>
                                      </p:cBhvr>
                                    </p:animEffect>
                                  </p:childTnLst>
                                </p:cTn>
                              </p:par>
                              <p:par>
                                <p:cTn id="14" presetID="22" presetClass="entr" presetSubtype="2"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1000"/>
                                        <p:tgtEl>
                                          <p:spTgt spid="15"/>
                                        </p:tgtEl>
                                      </p:cBhvr>
                                    </p:animEffect>
                                  </p:childTnLst>
                                </p:cTn>
                              </p:par>
                            </p:childTnLst>
                          </p:cTn>
                        </p:par>
                        <p:par>
                          <p:cTn id="17" fill="hold">
                            <p:stCondLst>
                              <p:cond delay="2000"/>
                            </p:stCondLst>
                            <p:childTnLst>
                              <p:par>
                                <p:cTn id="18" presetID="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1000" fill="hold"/>
                                        <p:tgtEl>
                                          <p:spTgt spid="16"/>
                                        </p:tgtEl>
                                        <p:attrNameLst>
                                          <p:attrName>ppt_x</p:attrName>
                                        </p:attrNameLst>
                                      </p:cBhvr>
                                      <p:tavLst>
                                        <p:tav tm="0">
                                          <p:val>
                                            <p:strVal val="0-#ppt_w/2"/>
                                          </p:val>
                                        </p:tav>
                                        <p:tav tm="100000">
                                          <p:val>
                                            <p:strVal val="#ppt_x"/>
                                          </p:val>
                                        </p:tav>
                                      </p:tavLst>
                                    </p:anim>
                                    <p:anim calcmode="lin" valueType="num">
                                      <p:cBhvr additive="base">
                                        <p:cTn id="21" dur="1000" fill="hold"/>
                                        <p:tgtEl>
                                          <p:spTgt spid="16"/>
                                        </p:tgtEl>
                                        <p:attrNameLst>
                                          <p:attrName>ppt_y</p:attrName>
                                        </p:attrNameLst>
                                      </p:cBhvr>
                                      <p:tavLst>
                                        <p:tav tm="0">
                                          <p:val>
                                            <p:strVal val="#ppt_y"/>
                                          </p:val>
                                        </p:tav>
                                        <p:tav tm="100000">
                                          <p:val>
                                            <p:strVal val="#ppt_y"/>
                                          </p:val>
                                        </p:tav>
                                      </p:tavLst>
                                    </p:anim>
                                  </p:childTnLst>
                                </p:cTn>
                              </p:par>
                              <p:par>
                                <p:cTn id="22" presetID="22" presetClass="entr" presetSubtype="1"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1000"/>
                                        <p:tgtEl>
                                          <p:spTgt spid="4"/>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6" grpId="0" animBg="1"/>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a:spLocks noChangeAspect="1"/>
          </p:cNvSpPr>
          <p:nvPr/>
        </p:nvSpPr>
        <p:spPr>
          <a:xfrm>
            <a:off x="815841" y="1592709"/>
            <a:ext cx="10580639" cy="84818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5" b="1" dirty="0">
                <a:solidFill>
                  <a:srgbClr val="FFF8E6"/>
                </a:solidFill>
                <a:latin typeface="微软雅黑" panose="020B0503020204020204" pitchFamily="34" charset="-122"/>
                <a:ea typeface="微软雅黑" panose="020B0503020204020204" pitchFamily="34" charset="-122"/>
              </a:rPr>
              <a:t>中华民族伟大复兴的中国梦</a:t>
            </a:r>
            <a:endParaRPr lang="zh-CN" altLang="en-US" sz="3735" b="1" dirty="0">
              <a:solidFill>
                <a:srgbClr val="FFF8E6"/>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8249" t="301" r="8249"/>
          <a:stretch>
            <a:fillRect/>
          </a:stretch>
        </p:blipFill>
        <p:spPr>
          <a:xfrm>
            <a:off x="4858021" y="2600391"/>
            <a:ext cx="2496279" cy="3557031"/>
          </a:xfrm>
          <a:prstGeom prst="rect">
            <a:avLst/>
          </a:prstGeom>
        </p:spPr>
      </p:pic>
      <p:sp>
        <p:nvSpPr>
          <p:cNvPr id="21" name="矩形 20"/>
          <p:cNvSpPr>
            <a:spLocks noChangeAspect="1"/>
          </p:cNvSpPr>
          <p:nvPr/>
        </p:nvSpPr>
        <p:spPr>
          <a:xfrm>
            <a:off x="815840" y="2616017"/>
            <a:ext cx="3840000" cy="57763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5" b="1">
                <a:solidFill>
                  <a:srgbClr val="FFF8E6"/>
                </a:solidFill>
                <a:latin typeface="+mj-ea"/>
              </a:rPr>
              <a:t>中国梦的核心目标</a:t>
            </a:r>
            <a:endParaRPr lang="zh-CN" altLang="en-US" sz="2135" b="1" dirty="0">
              <a:solidFill>
                <a:srgbClr val="FFF8E6"/>
              </a:solidFill>
              <a:latin typeface="+mj-ea"/>
            </a:endParaRPr>
          </a:p>
        </p:txBody>
      </p:sp>
      <p:grpSp>
        <p:nvGrpSpPr>
          <p:cNvPr id="30" name="组合 29"/>
          <p:cNvGrpSpPr/>
          <p:nvPr/>
        </p:nvGrpSpPr>
        <p:grpSpPr>
          <a:xfrm>
            <a:off x="815842" y="3370588"/>
            <a:ext cx="3839999" cy="2671471"/>
            <a:chOff x="611881" y="2527941"/>
            <a:chExt cx="2879999" cy="2003603"/>
          </a:xfrm>
        </p:grpSpPr>
        <p:sp>
          <p:nvSpPr>
            <p:cNvPr id="22" name="矩形 21"/>
            <p:cNvSpPr>
              <a:spLocks noChangeAspect="1"/>
            </p:cNvSpPr>
            <p:nvPr/>
          </p:nvSpPr>
          <p:spPr>
            <a:xfrm>
              <a:off x="628513" y="2527941"/>
              <a:ext cx="2847593" cy="3379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C00000"/>
                  </a:solidFill>
                  <a:latin typeface="微软雅黑" panose="020B0503020204020204" pitchFamily="34" charset="-122"/>
                  <a:ea typeface="微软雅黑" panose="020B0503020204020204" pitchFamily="34" charset="-122"/>
                </a:rPr>
                <a:t>第一个一百年（</a:t>
              </a:r>
              <a:r>
                <a:rPr lang="en-US" altLang="zh-CN" sz="1865" b="1" dirty="0">
                  <a:solidFill>
                    <a:srgbClr val="C00000"/>
                  </a:solidFill>
                  <a:latin typeface="微软雅黑" panose="020B0503020204020204" pitchFamily="34" charset="-122"/>
                  <a:ea typeface="微软雅黑" panose="020B0503020204020204" pitchFamily="34" charset="-122"/>
                </a:rPr>
                <a:t> 1921-2021 </a:t>
              </a:r>
              <a:r>
                <a:rPr lang="zh-CN" altLang="en-US" sz="1865" b="1" dirty="0">
                  <a:solidFill>
                    <a:srgbClr val="C00000"/>
                  </a:solidFill>
                  <a:latin typeface="微软雅黑" panose="020B0503020204020204" pitchFamily="34" charset="-122"/>
                  <a:ea typeface="微软雅黑" panose="020B0503020204020204" pitchFamily="34" charset="-122"/>
                </a:rPr>
                <a:t>）</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611881" y="2817949"/>
              <a:ext cx="2879999" cy="500233"/>
            </a:xfrm>
            <a:prstGeom prst="rect">
              <a:avLst/>
            </a:prstGeom>
          </p:spPr>
          <p:txBody>
            <a:bodyPr wrap="square">
              <a:spAutoFit/>
            </a:bodyPr>
            <a:lstStyle/>
            <a:p>
              <a:pPr algn="just"/>
              <a:r>
                <a:rPr lang="zh-CN" altLang="en-US" sz="1865" dirty="0">
                  <a:solidFill>
                    <a:srgbClr val="5F0F05"/>
                  </a:solidFill>
                  <a:latin typeface="+mj-ea"/>
                  <a:ea typeface="+mj-ea"/>
                </a:rPr>
                <a:t>到建党一百年时，建成惠及十几亿人口的更高水平的小康社会</a:t>
              </a:r>
              <a:endParaRPr lang="zh-CN" altLang="en-US" sz="1865" dirty="0">
                <a:solidFill>
                  <a:srgbClr val="5F0F05"/>
                </a:solidFill>
                <a:latin typeface="+mj-ea"/>
                <a:ea typeface="+mj-ea"/>
              </a:endParaRPr>
            </a:p>
          </p:txBody>
        </p:sp>
        <p:sp>
          <p:nvSpPr>
            <p:cNvPr id="12" name="矩形 11"/>
            <p:cNvSpPr/>
            <p:nvPr/>
          </p:nvSpPr>
          <p:spPr>
            <a:xfrm>
              <a:off x="628513" y="3815819"/>
              <a:ext cx="2847593" cy="715725"/>
            </a:xfrm>
            <a:prstGeom prst="rect">
              <a:avLst/>
            </a:prstGeom>
          </p:spPr>
          <p:txBody>
            <a:bodyPr wrap="square">
              <a:spAutoFit/>
            </a:bodyPr>
            <a:lstStyle/>
            <a:p>
              <a:pPr algn="just" eaLnBrk="1"/>
              <a:r>
                <a:rPr lang="zh-CN" altLang="en-US" sz="1865" dirty="0">
                  <a:solidFill>
                    <a:srgbClr val="5F0F05"/>
                  </a:solidFill>
                  <a:latin typeface="+mj-ea"/>
                  <a:ea typeface="+mj-ea"/>
                </a:rPr>
                <a:t>到建国一百年时，人均国内生产总值达到中等国家水平，基本实现现代化。</a:t>
              </a:r>
              <a:endParaRPr lang="zh-CN" altLang="en-US" sz="1865" dirty="0">
                <a:solidFill>
                  <a:srgbClr val="5F0F05"/>
                </a:solidFill>
                <a:latin typeface="+mj-ea"/>
                <a:ea typeface="+mj-ea"/>
              </a:endParaRPr>
            </a:p>
          </p:txBody>
        </p:sp>
        <p:sp>
          <p:nvSpPr>
            <p:cNvPr id="23" name="矩形 22"/>
            <p:cNvSpPr>
              <a:spLocks noChangeAspect="1"/>
            </p:cNvSpPr>
            <p:nvPr/>
          </p:nvSpPr>
          <p:spPr>
            <a:xfrm>
              <a:off x="628513" y="3486466"/>
              <a:ext cx="2847593" cy="41419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b="1" dirty="0">
                  <a:solidFill>
                    <a:srgbClr val="C00000"/>
                  </a:solidFill>
                  <a:latin typeface="微软雅黑" panose="020B0503020204020204" pitchFamily="34" charset="-122"/>
                  <a:ea typeface="微软雅黑" panose="020B0503020204020204" pitchFamily="34" charset="-122"/>
                </a:rPr>
                <a:t>第一个一百年（</a:t>
              </a:r>
              <a:r>
                <a:rPr lang="en-US" altLang="zh-CN" sz="1865" b="1" dirty="0">
                  <a:solidFill>
                    <a:srgbClr val="C00000"/>
                  </a:solidFill>
                  <a:latin typeface="微软雅黑" panose="020B0503020204020204" pitchFamily="34" charset="-122"/>
                  <a:ea typeface="微软雅黑" panose="020B0503020204020204" pitchFamily="34" charset="-122"/>
                </a:rPr>
                <a:t> 1949-2049</a:t>
              </a:r>
              <a:r>
                <a:rPr lang="zh-CN" altLang="en-US" sz="1865" b="1" dirty="0">
                  <a:solidFill>
                    <a:srgbClr val="C00000"/>
                  </a:solidFill>
                  <a:latin typeface="微软雅黑" panose="020B0503020204020204" pitchFamily="34" charset="-122"/>
                  <a:ea typeface="微软雅黑" panose="020B0503020204020204" pitchFamily="34" charset="-122"/>
                </a:rPr>
                <a:t>）</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grpSp>
      <p:sp>
        <p:nvSpPr>
          <p:cNvPr id="24" name="矩形 23"/>
          <p:cNvSpPr>
            <a:spLocks noChangeAspect="1"/>
          </p:cNvSpPr>
          <p:nvPr/>
        </p:nvSpPr>
        <p:spPr>
          <a:xfrm>
            <a:off x="7556478" y="2616017"/>
            <a:ext cx="3840001" cy="57824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5" b="1">
                <a:solidFill>
                  <a:srgbClr val="FFF8E6"/>
                </a:solidFill>
                <a:latin typeface="+mj-ea"/>
              </a:rPr>
              <a:t>中国梦的实现路径</a:t>
            </a:r>
            <a:endParaRPr lang="zh-CN" altLang="en-US" sz="2135" b="1" dirty="0">
              <a:solidFill>
                <a:srgbClr val="FFF8E6"/>
              </a:solidFill>
              <a:latin typeface="+mj-ea"/>
            </a:endParaRPr>
          </a:p>
        </p:txBody>
      </p:sp>
      <p:grpSp>
        <p:nvGrpSpPr>
          <p:cNvPr id="31" name="组合 30"/>
          <p:cNvGrpSpPr/>
          <p:nvPr/>
        </p:nvGrpSpPr>
        <p:grpSpPr>
          <a:xfrm>
            <a:off x="7556479" y="3390314"/>
            <a:ext cx="3840000" cy="2803114"/>
            <a:chOff x="5667359" y="2542735"/>
            <a:chExt cx="2880000" cy="2102336"/>
          </a:xfrm>
        </p:grpSpPr>
        <p:sp>
          <p:nvSpPr>
            <p:cNvPr id="5" name="矩形 4"/>
            <p:cNvSpPr/>
            <p:nvPr/>
          </p:nvSpPr>
          <p:spPr>
            <a:xfrm>
              <a:off x="6159355" y="4144838"/>
              <a:ext cx="2388004" cy="500233"/>
            </a:xfrm>
            <a:prstGeom prst="rect">
              <a:avLst/>
            </a:prstGeom>
          </p:spPr>
          <p:txBody>
            <a:bodyPr wrap="square">
              <a:spAutoFit/>
            </a:bodyPr>
            <a:lstStyle/>
            <a:p>
              <a:pPr algn="just"/>
              <a:r>
                <a:rPr lang="zh-CN" altLang="en-US" sz="1865" dirty="0">
                  <a:solidFill>
                    <a:srgbClr val="5F0F05"/>
                  </a:solidFill>
                  <a:latin typeface="+mj-ea"/>
                  <a:ea typeface="+mj-ea"/>
                </a:rPr>
                <a:t>凝聚中国力量，这就是全国各族人民大团结的力量。</a:t>
              </a:r>
              <a:endParaRPr lang="zh-CN" altLang="en-US" sz="1865" dirty="0">
                <a:solidFill>
                  <a:srgbClr val="5F0F05"/>
                </a:solidFill>
                <a:latin typeface="+mj-ea"/>
                <a:ea typeface="+mj-ea"/>
              </a:endParaRPr>
            </a:p>
          </p:txBody>
        </p:sp>
        <p:sp>
          <p:nvSpPr>
            <p:cNvPr id="25" name="矩形 24"/>
            <p:cNvSpPr>
              <a:spLocks noChangeAspect="1"/>
            </p:cNvSpPr>
            <p:nvPr/>
          </p:nvSpPr>
          <p:spPr>
            <a:xfrm>
              <a:off x="5667359" y="2584713"/>
              <a:ext cx="430433" cy="43200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dirty="0">
                  <a:solidFill>
                    <a:srgbClr val="FFF8E6"/>
                  </a:solidFill>
                  <a:latin typeface="+mj-ea"/>
                </a:rPr>
                <a:t>1</a:t>
              </a:r>
              <a:endParaRPr lang="zh-CN" altLang="en-US" sz="1865" dirty="0">
                <a:solidFill>
                  <a:srgbClr val="FFF8E6"/>
                </a:solidFill>
                <a:latin typeface="+mj-ea"/>
              </a:endParaRPr>
            </a:p>
          </p:txBody>
        </p:sp>
        <p:sp>
          <p:nvSpPr>
            <p:cNvPr id="26" name="矩形 25"/>
            <p:cNvSpPr>
              <a:spLocks noChangeAspect="1"/>
            </p:cNvSpPr>
            <p:nvPr/>
          </p:nvSpPr>
          <p:spPr>
            <a:xfrm>
              <a:off x="5667359" y="4190448"/>
              <a:ext cx="430433" cy="43200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dirty="0">
                  <a:solidFill>
                    <a:srgbClr val="FFF8E6"/>
                  </a:solidFill>
                  <a:latin typeface="+mj-ea"/>
                </a:rPr>
                <a:t>3</a:t>
              </a:r>
              <a:endParaRPr lang="zh-CN" altLang="en-US" sz="1865" dirty="0">
                <a:solidFill>
                  <a:srgbClr val="FFF8E6"/>
                </a:solidFill>
                <a:latin typeface="+mj-ea"/>
              </a:endParaRPr>
            </a:p>
          </p:txBody>
        </p:sp>
        <p:sp>
          <p:nvSpPr>
            <p:cNvPr id="27" name="矩形 26"/>
            <p:cNvSpPr>
              <a:spLocks noChangeAspect="1"/>
            </p:cNvSpPr>
            <p:nvPr/>
          </p:nvSpPr>
          <p:spPr>
            <a:xfrm>
              <a:off x="5667359" y="3384932"/>
              <a:ext cx="430433" cy="432000"/>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dirty="0">
                  <a:solidFill>
                    <a:srgbClr val="FFF8E6"/>
                  </a:solidFill>
                  <a:latin typeface="+mj-ea"/>
                </a:rPr>
                <a:t>2</a:t>
              </a:r>
              <a:endParaRPr lang="zh-CN" altLang="en-US" sz="1865" dirty="0">
                <a:solidFill>
                  <a:srgbClr val="FFF8E6"/>
                </a:solidFill>
                <a:latin typeface="+mj-ea"/>
              </a:endParaRPr>
            </a:p>
          </p:txBody>
        </p:sp>
        <p:sp>
          <p:nvSpPr>
            <p:cNvPr id="28" name="矩形 27"/>
            <p:cNvSpPr/>
            <p:nvPr/>
          </p:nvSpPr>
          <p:spPr>
            <a:xfrm>
              <a:off x="6159355" y="2542735"/>
              <a:ext cx="2388004" cy="500233"/>
            </a:xfrm>
            <a:prstGeom prst="rect">
              <a:avLst/>
            </a:prstGeom>
          </p:spPr>
          <p:txBody>
            <a:bodyPr wrap="square">
              <a:spAutoFit/>
            </a:bodyPr>
            <a:lstStyle/>
            <a:p>
              <a:pPr algn="just"/>
              <a:r>
                <a:rPr lang="zh-CN" altLang="en-US" sz="1865" dirty="0">
                  <a:solidFill>
                    <a:srgbClr val="5F0F05"/>
                  </a:solidFill>
                  <a:latin typeface="+mj-ea"/>
                </a:rPr>
                <a:t>必须走中国道路，这就是中国特色社会主义道路。</a:t>
              </a:r>
              <a:endParaRPr lang="zh-CN" altLang="en-US" sz="1865" dirty="0">
                <a:solidFill>
                  <a:srgbClr val="5F0F05"/>
                </a:solidFill>
                <a:latin typeface="+mj-ea"/>
              </a:endParaRPr>
            </a:p>
          </p:txBody>
        </p:sp>
        <p:sp>
          <p:nvSpPr>
            <p:cNvPr id="29" name="矩形 28"/>
            <p:cNvSpPr/>
            <p:nvPr/>
          </p:nvSpPr>
          <p:spPr>
            <a:xfrm>
              <a:off x="6159355" y="3123878"/>
              <a:ext cx="2388004" cy="931217"/>
            </a:xfrm>
            <a:prstGeom prst="rect">
              <a:avLst/>
            </a:prstGeom>
          </p:spPr>
          <p:txBody>
            <a:bodyPr wrap="square">
              <a:spAutoFit/>
            </a:bodyPr>
            <a:lstStyle/>
            <a:p>
              <a:pPr algn="just"/>
              <a:r>
                <a:rPr lang="zh-CN" altLang="en-US" sz="1865" dirty="0">
                  <a:solidFill>
                    <a:srgbClr val="5F0F05"/>
                  </a:solidFill>
                  <a:latin typeface="+mj-ea"/>
                </a:rPr>
                <a:t>弘扬中国精神，这就是以爱国主义为核心的民族精神和以改革创新为核心的时代精神。</a:t>
              </a:r>
              <a:endParaRPr lang="zh-CN" altLang="en-US" sz="1865" dirty="0">
                <a:solidFill>
                  <a:srgbClr val="5F0F05"/>
                </a:solidFill>
                <a:latin typeface="+mj-ea"/>
              </a:endParaRPr>
            </a:p>
          </p:txBody>
        </p:sp>
      </p:grpSp>
      <p:sp>
        <p:nvSpPr>
          <p:cNvPr id="32" name="矩形: 圆角 31"/>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
        <p:nvSpPr>
          <p:cNvPr id="20" name="矩形 19"/>
          <p:cNvSpPr/>
          <p:nvPr/>
        </p:nvSpPr>
        <p:spPr>
          <a:xfrm>
            <a:off x="1165922" y="304882"/>
            <a:ext cx="6894836"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改革开放和现代化建设的新阶段</a:t>
            </a:r>
            <a:endParaRPr lang="zh-CN" altLang="en-US" sz="3600" dirty="0">
              <a:solidFill>
                <a:srgbClr val="C00000"/>
              </a:solidFill>
              <a:latin typeface="TypeLand 康熙字典體試用版" pitchFamily="50" charset="-120"/>
              <a:ea typeface="TypeLand 康熙字典體試用版" pitchFamily="5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750" fill="hold"/>
                                        <p:tgtEl>
                                          <p:spTgt spid="14"/>
                                        </p:tgtEl>
                                        <p:attrNameLst>
                                          <p:attrName>ppt_w</p:attrName>
                                        </p:attrNameLst>
                                      </p:cBhvr>
                                      <p:tavLst>
                                        <p:tav tm="0">
                                          <p:val>
                                            <p:fltVal val="0"/>
                                          </p:val>
                                        </p:tav>
                                        <p:tav tm="100000">
                                          <p:val>
                                            <p:strVal val="#ppt_w"/>
                                          </p:val>
                                        </p:tav>
                                      </p:tavLst>
                                    </p:anim>
                                    <p:anim calcmode="lin" valueType="num">
                                      <p:cBhvr>
                                        <p:cTn id="14" dur="750" fill="hold"/>
                                        <p:tgtEl>
                                          <p:spTgt spid="14"/>
                                        </p:tgtEl>
                                        <p:attrNameLst>
                                          <p:attrName>ppt_h</p:attrName>
                                        </p:attrNameLst>
                                      </p:cBhvr>
                                      <p:tavLst>
                                        <p:tav tm="0">
                                          <p:val>
                                            <p:fltVal val="0"/>
                                          </p:val>
                                        </p:tav>
                                        <p:tav tm="100000">
                                          <p:val>
                                            <p:strVal val="#ppt_h"/>
                                          </p:val>
                                        </p:tav>
                                      </p:tavLst>
                                    </p:anim>
                                    <p:anim calcmode="lin" valueType="num">
                                      <p:cBhvr>
                                        <p:cTn id="15" dur="750" fill="hold"/>
                                        <p:tgtEl>
                                          <p:spTgt spid="14"/>
                                        </p:tgtEl>
                                        <p:attrNameLst>
                                          <p:attrName>ppt_x</p:attrName>
                                        </p:attrNameLst>
                                      </p:cBhvr>
                                      <p:tavLst>
                                        <p:tav tm="0">
                                          <p:val>
                                            <p:fltVal val="0.5"/>
                                          </p:val>
                                        </p:tav>
                                        <p:tav tm="100000">
                                          <p:val>
                                            <p:strVal val="#ppt_x"/>
                                          </p:val>
                                        </p:tav>
                                      </p:tavLst>
                                    </p:anim>
                                    <p:anim calcmode="lin" valueType="num">
                                      <p:cBhvr>
                                        <p:cTn id="16" dur="750" fill="hold"/>
                                        <p:tgtEl>
                                          <p:spTgt spid="14"/>
                                        </p:tgtEl>
                                        <p:attrNameLst>
                                          <p:attrName>ppt_y</p:attrName>
                                        </p:attrNameLst>
                                      </p:cBhvr>
                                      <p:tavLst>
                                        <p:tav tm="0">
                                          <p:val>
                                            <p:fltVal val="0.5"/>
                                          </p:val>
                                        </p:tav>
                                        <p:tav tm="100000">
                                          <p:val>
                                            <p:strVal val="#ppt_y"/>
                                          </p:val>
                                        </p:tav>
                                      </p:tavLst>
                                    </p:anim>
                                  </p:childTnLst>
                                </p:cTn>
                              </p:par>
                            </p:childTnLst>
                          </p:cTn>
                        </p:par>
                        <p:par>
                          <p:cTn id="17" fill="hold">
                            <p:stCondLst>
                              <p:cond delay="2000"/>
                            </p:stCondLst>
                            <p:childTnLst>
                              <p:par>
                                <p:cTn id="18" presetID="2" presetClass="entr" presetSubtype="8"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750" fill="hold"/>
                                        <p:tgtEl>
                                          <p:spTgt spid="21"/>
                                        </p:tgtEl>
                                        <p:attrNameLst>
                                          <p:attrName>ppt_x</p:attrName>
                                        </p:attrNameLst>
                                      </p:cBhvr>
                                      <p:tavLst>
                                        <p:tav tm="0">
                                          <p:val>
                                            <p:strVal val="0-#ppt_w/2"/>
                                          </p:val>
                                        </p:tav>
                                        <p:tav tm="100000">
                                          <p:val>
                                            <p:strVal val="#ppt_x"/>
                                          </p:val>
                                        </p:tav>
                                      </p:tavLst>
                                    </p:anim>
                                    <p:anim calcmode="lin" valueType="num">
                                      <p:cBhvr additive="base">
                                        <p:cTn id="21" dur="75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750" fill="hold"/>
                                        <p:tgtEl>
                                          <p:spTgt spid="24"/>
                                        </p:tgtEl>
                                        <p:attrNameLst>
                                          <p:attrName>ppt_x</p:attrName>
                                        </p:attrNameLst>
                                      </p:cBhvr>
                                      <p:tavLst>
                                        <p:tav tm="0">
                                          <p:val>
                                            <p:strVal val="1+#ppt_w/2"/>
                                          </p:val>
                                        </p:tav>
                                        <p:tav tm="100000">
                                          <p:val>
                                            <p:strVal val="#ppt_x"/>
                                          </p:val>
                                        </p:tav>
                                      </p:tavLst>
                                    </p:anim>
                                    <p:anim calcmode="lin" valueType="num">
                                      <p:cBhvr additive="base">
                                        <p:cTn id="25" dur="750" fill="hold"/>
                                        <p:tgtEl>
                                          <p:spTgt spid="24"/>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22" presetClass="entr" presetSubtype="1"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1000"/>
                                        <p:tgtEl>
                                          <p:spTgt spid="30"/>
                                        </p:tgtEl>
                                      </p:cBhvr>
                                    </p:animEffect>
                                  </p:childTnLst>
                                </p:cTn>
                              </p:par>
                              <p:par>
                                <p:cTn id="30" presetID="22" presetClass="entr" presetSubtype="1"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up)">
                                      <p:cBhvr>
                                        <p:cTn id="32" dur="1000"/>
                                        <p:tgtEl>
                                          <p:spTgt spid="31"/>
                                        </p:tgtEl>
                                      </p:cBhvr>
                                    </p:animEffec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4"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hqprint">
            <a:extLst>
              <a:ext uri="{BEBA8EAE-BF5A-486C-A8C5-ECC9F3942E4B}">
                <a14:imgProps xmlns:a14="http://schemas.microsoft.com/office/drawing/2010/main">
                  <a14:imgLayer r:embed="rId2">
                    <a14:imgEffect>
                      <a14:colorTemperature colorTemp="4200"/>
                    </a14:imgEffect>
                  </a14:imgLayer>
                </a14:imgProps>
              </a:ext>
              <a:ext uri="{28A0092B-C50C-407E-A947-70E740481C1C}">
                <a14:useLocalDpi xmlns:a14="http://schemas.microsoft.com/office/drawing/2010/main" val="0"/>
              </a:ext>
            </a:extLst>
          </a:blip>
          <a:stretch>
            <a:fillRect/>
          </a:stretch>
        </p:blipFill>
        <p:spPr>
          <a:xfrm>
            <a:off x="176047" y="3581400"/>
            <a:ext cx="1562100" cy="3276600"/>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9949" r="29932" b="12291"/>
          <a:stretch>
            <a:fillRect/>
          </a:stretch>
        </p:blipFill>
        <p:spPr>
          <a:xfrm>
            <a:off x="1298992" y="5141929"/>
            <a:ext cx="3186242" cy="1734457"/>
          </a:xfrm>
          <a:prstGeom prst="rect">
            <a:avLst/>
          </a:prstGeom>
        </p:spPr>
      </p:pic>
      <p:grpSp>
        <p:nvGrpSpPr>
          <p:cNvPr id="126" name="组合 125"/>
          <p:cNvGrpSpPr/>
          <p:nvPr/>
        </p:nvGrpSpPr>
        <p:grpSpPr>
          <a:xfrm>
            <a:off x="1776113" y="1662155"/>
            <a:ext cx="2232000" cy="2232000"/>
            <a:chOff x="3851921" y="107991"/>
            <a:chExt cx="1792566" cy="1792567"/>
          </a:xfrm>
        </p:grpSpPr>
        <p:sp>
          <p:nvSpPr>
            <p:cNvPr id="127"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任意多边形 127"/>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 name="直接连接符 4"/>
          <p:cNvCxnSpPr/>
          <p:nvPr/>
        </p:nvCxnSpPr>
        <p:spPr>
          <a:xfrm>
            <a:off x="4640776" y="1976222"/>
            <a:ext cx="64800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579479" y="988171"/>
            <a:ext cx="2711319" cy="830997"/>
            <a:chOff x="5143377" y="988171"/>
            <a:chExt cx="2711319" cy="830997"/>
          </a:xfrm>
        </p:grpSpPr>
        <p:sp>
          <p:nvSpPr>
            <p:cNvPr id="8" name="矩形 7"/>
            <p:cNvSpPr/>
            <p:nvPr/>
          </p:nvSpPr>
          <p:spPr>
            <a:xfrm>
              <a:off x="5143377" y="988171"/>
              <a:ext cx="1447832" cy="830997"/>
            </a:xfrm>
            <a:prstGeom prst="rect">
              <a:avLst/>
            </a:prstGeom>
          </p:spPr>
          <p:txBody>
            <a:bodyPr wrap="none">
              <a:spAutoFit/>
            </a:bodyPr>
            <a:lstStyle/>
            <a:p>
              <a:r>
                <a:rPr lang="zh-CN" altLang="en-US" sz="4800" i="0" dirty="0">
                  <a:solidFill>
                    <a:srgbClr val="C00000"/>
                  </a:solidFill>
                  <a:latin typeface="TypeLand 康熙字典體試用版" pitchFamily="50" charset="-120"/>
                  <a:ea typeface="TypeLand 康熙字典體試用版" pitchFamily="50" charset="-120"/>
                  <a:cs typeface="方正苏新诗柳楷简体-yolan" panose="02000000000000000000" pitchFamily="2" charset="-122"/>
                </a:rPr>
                <a:t>后记</a:t>
              </a:r>
              <a:endParaRPr lang="zh-CN" altLang="en-US" sz="4800" i="0" dirty="0">
                <a:solidFill>
                  <a:srgbClr val="C00000"/>
                </a:solidFill>
                <a:latin typeface="TypeLand 康熙字典體試用版" pitchFamily="50" charset="-120"/>
                <a:ea typeface="TypeLand 康熙字典體試用版" pitchFamily="50" charset="-120"/>
                <a:cs typeface="方正苏新诗柳楷简体-yolan" panose="02000000000000000000" pitchFamily="2" charset="-122"/>
              </a:endParaRPr>
            </a:p>
          </p:txBody>
        </p:sp>
        <p:sp>
          <p:nvSpPr>
            <p:cNvPr id="13" name="矩形 12"/>
            <p:cNvSpPr/>
            <p:nvPr/>
          </p:nvSpPr>
          <p:spPr>
            <a:xfrm>
              <a:off x="6591209" y="1080505"/>
              <a:ext cx="1263487" cy="646331"/>
            </a:xfrm>
            <a:prstGeom prst="rect">
              <a:avLst/>
            </a:prstGeom>
          </p:spPr>
          <p:txBody>
            <a:bodyPr wrap="none">
              <a:spAutoFit/>
            </a:bodyPr>
            <a:lstStyle/>
            <a:p>
              <a:r>
                <a:rPr lang="en-US" altLang="zh-CN" sz="3600" i="0" dirty="0">
                  <a:solidFill>
                    <a:srgbClr val="C00000"/>
                  </a:solidFill>
                  <a:latin typeface="方正字迹-吕建德行楷简体" panose="02010600010101010101" pitchFamily="2" charset="-122"/>
                  <a:ea typeface="方正字迹-吕建德行楷简体" panose="02010600010101010101" pitchFamily="2" charset="-122"/>
                  <a:cs typeface="方正苏新诗柳楷简体-yolan" panose="02000000000000000000" pitchFamily="2" charset="-122"/>
                </a:rPr>
                <a:t>HOU JI</a:t>
              </a:r>
              <a:endParaRPr lang="zh-CN" altLang="en-US" sz="3600" i="0" dirty="0">
                <a:solidFill>
                  <a:srgbClr val="C00000"/>
                </a:solidFill>
                <a:latin typeface="方正字迹-吕建德行楷简体" panose="02010600010101010101" pitchFamily="2" charset="-122"/>
                <a:ea typeface="方正字迹-吕建德行楷简体" panose="02010600010101010101" pitchFamily="2" charset="-122"/>
                <a:cs typeface="方正苏新诗柳楷简体-yolan" panose="02000000000000000000" pitchFamily="2" charset="-122"/>
              </a:endParaRPr>
            </a:p>
          </p:txBody>
        </p:sp>
      </p:grpSp>
      <p:sp>
        <p:nvSpPr>
          <p:cNvPr id="10" name="矩形 9"/>
          <p:cNvSpPr/>
          <p:nvPr/>
        </p:nvSpPr>
        <p:spPr>
          <a:xfrm>
            <a:off x="4579479" y="2133277"/>
            <a:ext cx="6787036" cy="3785652"/>
          </a:xfrm>
          <a:prstGeom prst="rect">
            <a:avLst/>
          </a:prstGeom>
        </p:spPr>
        <p:txBody>
          <a:bodyPr wrap="square">
            <a:spAutoFit/>
          </a:bodyPr>
          <a:lstStyle/>
          <a:p>
            <a:pPr>
              <a:lnSpc>
                <a:spcPct val="150000"/>
              </a:lnSpc>
            </a:pPr>
            <a:r>
              <a:rPr lang="zh-CN" altLang="en-US" sz="1600" dirty="0">
                <a:solidFill>
                  <a:srgbClr val="663300"/>
                </a:solidFill>
                <a:latin typeface="汉仪大宋简" panose="02010609000101010101" pitchFamily="49" charset="-122"/>
                <a:ea typeface="汉仪大宋简" panose="02010609000101010101" pitchFamily="49" charset="-122"/>
              </a:rPr>
              <a:t>    历史事实雄辩地告诉我们，没有共产党就没有新中国，只有社会主义才能求中国，只有改革开放才能发展中国，发展社会主义，发展马克思主义，只有中国共产党才是中国特色社会主义事业的坚强领导核心。</a:t>
            </a:r>
            <a:endParaRPr lang="en-US" altLang="zh-CN" sz="1600" dirty="0">
              <a:solidFill>
                <a:srgbClr val="663300"/>
              </a:solidFill>
              <a:latin typeface="汉仪大宋简" panose="02010609000101010101" pitchFamily="49" charset="-122"/>
              <a:ea typeface="汉仪大宋简" panose="02010609000101010101" pitchFamily="49" charset="-122"/>
            </a:endParaRPr>
          </a:p>
          <a:p>
            <a:pPr>
              <a:lnSpc>
                <a:spcPct val="150000"/>
              </a:lnSpc>
            </a:pPr>
            <a:r>
              <a:rPr lang="zh-CN" altLang="en-US" sz="1600" dirty="0">
                <a:solidFill>
                  <a:srgbClr val="663300"/>
                </a:solidFill>
                <a:latin typeface="汉仪大宋简" panose="02010609000101010101" pitchFamily="49" charset="-122"/>
                <a:ea typeface="汉仪大宋简" panose="02010609000101010101" pitchFamily="49" charset="-122"/>
              </a:rPr>
              <a:t>    当今世界，和平与发展成为时代主题，科技进步日新月异，经济全球化进程加快发展，世界格局多极化趋势不可逆转，以综合国力为基础的竞争日趋激烈。继续推进社会主义现代化建设，完成祖国统一大业，维护世界和平与促进共同发展，是党在新世纪的三大任务。</a:t>
            </a:r>
            <a:endParaRPr lang="zh-CN" altLang="en-US" sz="1600" dirty="0">
              <a:solidFill>
                <a:srgbClr val="663300"/>
              </a:solidFill>
              <a:latin typeface="汉仪大宋简" panose="02010609000101010101" pitchFamily="49" charset="-122"/>
              <a:ea typeface="汉仪大宋简" panose="02010609000101010101" pitchFamily="49" charset="-122"/>
            </a:endParaRPr>
          </a:p>
          <a:p>
            <a:pPr>
              <a:lnSpc>
                <a:spcPct val="150000"/>
              </a:lnSpc>
            </a:pPr>
            <a:r>
              <a:rPr lang="zh-CN" altLang="en-US" sz="1600" dirty="0">
                <a:solidFill>
                  <a:srgbClr val="663300"/>
                </a:solidFill>
                <a:latin typeface="汉仪大宋简" panose="02010609000101010101" pitchFamily="49" charset="-122"/>
                <a:ea typeface="汉仪大宋简" panose="02010609000101010101" pitchFamily="49" charset="-122"/>
              </a:rPr>
              <a:t>    抓住机遇，加快发展，实现中华民族的伟大复兴，是历史赋予中国共产党的光荣使命。党领导人民在过去的</a:t>
            </a:r>
            <a:r>
              <a:rPr lang="en-US" altLang="zh-CN" sz="1600" dirty="0">
                <a:solidFill>
                  <a:srgbClr val="663300"/>
                </a:solidFill>
                <a:latin typeface="汉仪大宋简" panose="02010609000101010101" pitchFamily="49" charset="-122"/>
                <a:ea typeface="汉仪大宋简" panose="02010609000101010101" pitchFamily="49" charset="-122"/>
              </a:rPr>
              <a:t>95</a:t>
            </a:r>
            <a:r>
              <a:rPr lang="zh-CN" altLang="en-US" sz="1600" dirty="0">
                <a:solidFill>
                  <a:srgbClr val="663300"/>
                </a:solidFill>
                <a:latin typeface="汉仪大宋简" panose="02010609000101010101" pitchFamily="49" charset="-122"/>
                <a:ea typeface="汉仪大宋简" panose="02010609000101010101" pitchFamily="49" charset="-122"/>
              </a:rPr>
              <a:t>年里写下的光辉篇章，我们坚信也一定能够在新的世纪继续写出更加壮丽的篇章。</a:t>
            </a:r>
            <a:endParaRPr lang="zh-CN" altLang="en-US" sz="1600" dirty="0">
              <a:solidFill>
                <a:srgbClr val="663300"/>
              </a:solidFill>
              <a:latin typeface="汉仪大宋简" panose="02010609000101010101" pitchFamily="49" charset="-122"/>
              <a:ea typeface="汉仪大宋简" panose="02010609000101010101" pitchFamily="49" charset="-122"/>
            </a:endParaRPr>
          </a:p>
        </p:txBody>
      </p:sp>
      <p:pic>
        <p:nvPicPr>
          <p:cNvPr id="16" name="图片 15"/>
          <p:cNvPicPr>
            <a:picLocks noChangeAspect="1"/>
          </p:cNvPicPr>
          <p:nvPr/>
        </p:nvPicPr>
        <p:blipFill rotWithShape="1">
          <a:blip r:embed="rId4" cstate="hqprint">
            <a:extLst>
              <a:ext uri="{BEBA8EAE-BF5A-486C-A8C5-ECC9F3942E4B}">
                <a14:imgProps xmlns:a14="http://schemas.microsoft.com/office/drawing/2010/main">
                  <a14:imgLayer r:embed="rId5">
                    <a14:imgEffect>
                      <a14:colorTemperature colorTemp="5355"/>
                    </a14:imgEffect>
                  </a14:imgLayer>
                </a14:imgProps>
              </a:ext>
              <a:ext uri="{28A0092B-C50C-407E-A947-70E740481C1C}">
                <a14:useLocalDpi xmlns:a14="http://schemas.microsoft.com/office/drawing/2010/main" val="0"/>
              </a:ext>
            </a:extLst>
          </a:blip>
          <a:srcRect l="88711" t="-1" r="2489" b="35"/>
          <a:stretch>
            <a:fillRect/>
          </a:stretch>
        </p:blipFill>
        <p:spPr>
          <a:xfrm rot="16200000">
            <a:off x="5698443" y="382829"/>
            <a:ext cx="799436"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sp>
        <p:nvSpPr>
          <p:cNvPr id="20" name="矩形: 圆角 1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42" presetClass="entr" presetSubtype="0" fill="hold"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0-#ppt_w/2"/>
                                          </p:val>
                                        </p:tav>
                                        <p:tav tm="100000">
                                          <p:val>
                                            <p:strVal val="#ppt_x"/>
                                          </p:val>
                                        </p:tav>
                                      </p:tavLst>
                                    </p:anim>
                                    <p:anim calcmode="lin" valueType="num">
                                      <p:cBhvr additive="base">
                                        <p:cTn id="16" dur="750" fill="hold"/>
                                        <p:tgtEl>
                                          <p:spTgt spid="3"/>
                                        </p:tgtEl>
                                        <p:attrNameLst>
                                          <p:attrName>ppt_y</p:attrName>
                                        </p:attrNameLst>
                                      </p:cBhvr>
                                      <p:tavLst>
                                        <p:tav tm="0">
                                          <p:val>
                                            <p:strVal val="#ppt_y"/>
                                          </p:val>
                                        </p:tav>
                                        <p:tav tm="100000">
                                          <p:val>
                                            <p:strVal val="#ppt_y"/>
                                          </p:val>
                                        </p:tav>
                                      </p:tavLst>
                                    </p:anim>
                                  </p:childTnLst>
                                </p:cTn>
                              </p:par>
                              <p:par>
                                <p:cTn id="17" presetID="53" presetClass="entr" presetSubtype="16" fill="hold" nodeType="withEffect">
                                  <p:stCondLst>
                                    <p:cond delay="1000"/>
                                  </p:stCondLst>
                                  <p:childTnLst>
                                    <p:set>
                                      <p:cBhvr>
                                        <p:cTn id="18" dur="1" fill="hold">
                                          <p:stCondLst>
                                            <p:cond delay="0"/>
                                          </p:stCondLst>
                                        </p:cTn>
                                        <p:tgtEl>
                                          <p:spTgt spid="126"/>
                                        </p:tgtEl>
                                        <p:attrNameLst>
                                          <p:attrName>style.visibility</p:attrName>
                                        </p:attrNameLst>
                                      </p:cBhvr>
                                      <p:to>
                                        <p:strVal val="visible"/>
                                      </p:to>
                                    </p:set>
                                    <p:anim calcmode="lin" valueType="num">
                                      <p:cBhvr>
                                        <p:cTn id="19" dur="500" fill="hold"/>
                                        <p:tgtEl>
                                          <p:spTgt spid="126"/>
                                        </p:tgtEl>
                                        <p:attrNameLst>
                                          <p:attrName>ppt_w</p:attrName>
                                        </p:attrNameLst>
                                      </p:cBhvr>
                                      <p:tavLst>
                                        <p:tav tm="0">
                                          <p:val>
                                            <p:fltVal val="0"/>
                                          </p:val>
                                        </p:tav>
                                        <p:tav tm="100000">
                                          <p:val>
                                            <p:strVal val="#ppt_w"/>
                                          </p:val>
                                        </p:tav>
                                      </p:tavLst>
                                    </p:anim>
                                    <p:anim calcmode="lin" valueType="num">
                                      <p:cBhvr>
                                        <p:cTn id="20" dur="500" fill="hold"/>
                                        <p:tgtEl>
                                          <p:spTgt spid="126"/>
                                        </p:tgtEl>
                                        <p:attrNameLst>
                                          <p:attrName>ppt_h</p:attrName>
                                        </p:attrNameLst>
                                      </p:cBhvr>
                                      <p:tavLst>
                                        <p:tav tm="0">
                                          <p:val>
                                            <p:fltVal val="0"/>
                                          </p:val>
                                        </p:tav>
                                        <p:tav tm="100000">
                                          <p:val>
                                            <p:strVal val="#ppt_h"/>
                                          </p:val>
                                        </p:tav>
                                      </p:tavLst>
                                    </p:anim>
                                    <p:animEffect transition="in" filter="fade">
                                      <p:cBhvr>
                                        <p:cTn id="21" dur="500"/>
                                        <p:tgtEl>
                                          <p:spTgt spid="126"/>
                                        </p:tgtEl>
                                      </p:cBhvr>
                                    </p:animEffect>
                                  </p:childTnLst>
                                </p:cTn>
                              </p:par>
                              <p:par>
                                <p:cTn id="22" presetID="26" presetClass="emph" presetSubtype="0" fill="hold" nodeType="withEffect">
                                  <p:stCondLst>
                                    <p:cond delay="1500"/>
                                  </p:stCondLst>
                                  <p:childTnLst>
                                    <p:animEffect transition="out" filter="fade">
                                      <p:cBhvr>
                                        <p:cTn id="23" dur="500" tmFilter="0, 0; .2, .5; .8, .5; 1, 0"/>
                                        <p:tgtEl>
                                          <p:spTgt spid="126"/>
                                        </p:tgtEl>
                                      </p:cBhvr>
                                    </p:animEffect>
                                    <p:animScale>
                                      <p:cBhvr>
                                        <p:cTn id="24" dur="250" autoRev="1" fill="hold"/>
                                        <p:tgtEl>
                                          <p:spTgt spid="126"/>
                                        </p:tgtEl>
                                      </p:cBhvr>
                                      <p:by x="105000" y="105000"/>
                                    </p:animScale>
                                  </p:childTnLst>
                                </p:cTn>
                              </p:par>
                              <p:par>
                                <p:cTn id="25" presetID="22" presetClass="entr" presetSubtype="8" fill="hold" nodeType="withEffect">
                                  <p:stCondLst>
                                    <p:cond delay="200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750"/>
                                        <p:tgtEl>
                                          <p:spTgt spid="6"/>
                                        </p:tgtEl>
                                      </p:cBhvr>
                                    </p:animEffect>
                                  </p:childTnLst>
                                </p:cTn>
                              </p:par>
                              <p:par>
                                <p:cTn id="28" presetID="22" presetClass="entr" presetSubtype="8" fill="hold" nodeType="withEffect">
                                  <p:stCondLst>
                                    <p:cond delay="250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42" presetClass="entr" presetSubtype="0" fill="hold" grpId="0" nodeType="withEffect">
                                  <p:stCondLst>
                                    <p:cond delay="2750"/>
                                  </p:stCondLst>
                                  <p:iterate type="lt">
                                    <p:tmPct val="1554"/>
                                  </p:iterate>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党"/>
          <p:cNvSpPr txBox="1"/>
          <p:nvPr/>
        </p:nvSpPr>
        <p:spPr>
          <a:xfrm>
            <a:off x="1205472" y="2475054"/>
            <a:ext cx="9781055" cy="1680460"/>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9600" dirty="0">
                <a:ln w="3175">
                  <a:noFill/>
                </a:ln>
                <a:solidFill>
                  <a:srgbClr val="C00000"/>
                </a:solidFill>
                <a:latin typeface="TypeLand 康熙字典體試用版" pitchFamily="50" charset="-120"/>
                <a:ea typeface="TypeLand 康熙字典體試用版" pitchFamily="50" charset="-120"/>
                <a:cs typeface="方正苏新诗柳楷简体-yolan" panose="02000000000000000000" pitchFamily="2" charset="-122"/>
              </a:rPr>
              <a:t>感谢观看</a:t>
            </a:r>
            <a:endParaRPr lang="en-US" altLang="zh-CN" sz="9600" dirty="0">
              <a:ln w="3175">
                <a:noFill/>
              </a:ln>
              <a:solidFill>
                <a:srgbClr val="C00000"/>
              </a:solidFill>
              <a:latin typeface="TypeLand 康熙字典體試用版" pitchFamily="50" charset="-120"/>
              <a:ea typeface="TypeLand 康熙字典體試用版" pitchFamily="50" charset="-120"/>
              <a:cs typeface="方正苏新诗柳楷简体-yolan" panose="02000000000000000000" pitchFamily="2" charset="-122"/>
            </a:endParaRPr>
          </a:p>
        </p:txBody>
      </p:sp>
      <p:sp>
        <p:nvSpPr>
          <p:cNvPr id="18" name="党"/>
          <p:cNvSpPr txBox="1"/>
          <p:nvPr/>
        </p:nvSpPr>
        <p:spPr>
          <a:xfrm>
            <a:off x="2041286" y="3951147"/>
            <a:ext cx="8109426" cy="596766"/>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3200" dirty="0">
                <a:ln w="3175">
                  <a:noFill/>
                </a:ln>
                <a:solidFill>
                  <a:srgbClr val="874600"/>
                </a:solidFill>
                <a:latin typeface="汉仪大宋简" panose="02010609000101010101" pitchFamily="49" charset="-122"/>
                <a:ea typeface="汉仪大宋简" panose="02010609000101010101" pitchFamily="49" charset="-122"/>
                <a:cs typeface="方正苏新诗柳楷简体-yolan" panose="02000000000000000000" pitchFamily="2" charset="-122"/>
              </a:rPr>
              <a:t>在此输入您的单位或党组织</a:t>
            </a:r>
            <a:endParaRPr lang="en-US" altLang="zh-CN" sz="3200" dirty="0">
              <a:ln w="3175">
                <a:noFill/>
              </a:ln>
              <a:solidFill>
                <a:srgbClr val="874600"/>
              </a:solidFill>
              <a:latin typeface="汉仪大宋简" panose="02010609000101010101" pitchFamily="49" charset="-122"/>
              <a:ea typeface="汉仪大宋简" panose="02010609000101010101" pitchFamily="49" charset="-122"/>
              <a:cs typeface="方正苏新诗柳楷简体-yolan" panose="02000000000000000000"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21" y="3210482"/>
            <a:ext cx="5645265" cy="366590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1737" y="5279096"/>
            <a:ext cx="7090263" cy="159729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 y="6058650"/>
            <a:ext cx="12186960" cy="81773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8066" y="4961146"/>
            <a:ext cx="1152244" cy="664522"/>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9240" y="4937690"/>
            <a:ext cx="1066892" cy="682811"/>
          </a:xfrm>
          <a:prstGeom prst="rect">
            <a:avLst/>
          </a:prstGeom>
        </p:spPr>
      </p:pic>
      <p:grpSp>
        <p:nvGrpSpPr>
          <p:cNvPr id="9" name="组合 8"/>
          <p:cNvGrpSpPr>
            <a:grpSpLocks noChangeAspect="1"/>
          </p:cNvGrpSpPr>
          <p:nvPr/>
        </p:nvGrpSpPr>
        <p:grpSpPr>
          <a:xfrm>
            <a:off x="5136000" y="452669"/>
            <a:ext cx="1920000" cy="1920000"/>
            <a:chOff x="3851921" y="107991"/>
            <a:chExt cx="1792566" cy="1792567"/>
          </a:xfrm>
        </p:grpSpPr>
        <p:sp>
          <p:nvSpPr>
            <p:cNvPr id="10"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 name="矩形: 圆角 11"/>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42" presetClass="entr" presetSubtype="0" fill="hold"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2" presetClass="entr" presetSubtype="4" accel="10000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p:cTn id="19" dur="750" fill="hold"/>
                                        <p:tgtEl>
                                          <p:spTgt spid="7"/>
                                        </p:tgtEl>
                                        <p:attrNameLst>
                                          <p:attrName>ppt_w</p:attrName>
                                        </p:attrNameLst>
                                      </p:cBhvr>
                                      <p:tavLst>
                                        <p:tav tm="0">
                                          <p:val>
                                            <p:fltVal val="0"/>
                                          </p:val>
                                        </p:tav>
                                        <p:tav tm="100000">
                                          <p:val>
                                            <p:strVal val="#ppt_w"/>
                                          </p:val>
                                        </p:tav>
                                      </p:tavLst>
                                    </p:anim>
                                    <p:anim calcmode="lin" valueType="num">
                                      <p:cBhvr>
                                        <p:cTn id="20" dur="750" fill="hold"/>
                                        <p:tgtEl>
                                          <p:spTgt spid="7"/>
                                        </p:tgtEl>
                                        <p:attrNameLst>
                                          <p:attrName>ppt_h</p:attrName>
                                        </p:attrNameLst>
                                      </p:cBhvr>
                                      <p:tavLst>
                                        <p:tav tm="0">
                                          <p:val>
                                            <p:fltVal val="0"/>
                                          </p:val>
                                        </p:tav>
                                        <p:tav tm="100000">
                                          <p:val>
                                            <p:strVal val="#ppt_h"/>
                                          </p:val>
                                        </p:tav>
                                      </p:tavLst>
                                    </p:anim>
                                    <p:animEffect transition="in" filter="fade">
                                      <p:cBhvr>
                                        <p:cTn id="21" dur="750"/>
                                        <p:tgtEl>
                                          <p:spTgt spid="7"/>
                                        </p:tgtEl>
                                      </p:cBhvr>
                                    </p:animEffect>
                                  </p:childTnLst>
                                </p:cTn>
                              </p:par>
                              <p:par>
                                <p:cTn id="22" presetID="42" presetClass="path" presetSubtype="0" accel="50000" decel="50000" fill="hold" nodeType="withEffect">
                                  <p:stCondLst>
                                    <p:cond delay="1000"/>
                                  </p:stCondLst>
                                  <p:childTnLst>
                                    <p:animMotion origin="layout" path="M 3.54167E-6 7.40741E-7 L 0.0677 -0.08634 " pathEditMode="relative" rAng="0" ptsTypes="AA">
                                      <p:cBhvr>
                                        <p:cTn id="23" dur="1000" spd="-100000" fill="hold"/>
                                        <p:tgtEl>
                                          <p:spTgt spid="7"/>
                                        </p:tgtEl>
                                        <p:attrNameLst>
                                          <p:attrName>ppt_x</p:attrName>
                                          <p:attrName>ppt_y</p:attrName>
                                        </p:attrNameLst>
                                      </p:cBhvr>
                                      <p:rCtr x="3385" y="-4329"/>
                                    </p:animMotion>
                                  </p:childTnLst>
                                </p:cTn>
                              </p:par>
                              <p:par>
                                <p:cTn id="24" presetID="53" presetClass="entr" presetSubtype="16" fill="hold" nodeType="withEffect">
                                  <p:stCondLst>
                                    <p:cond delay="1000"/>
                                  </p:stCondLst>
                                  <p:childTnLst>
                                    <p:set>
                                      <p:cBhvr>
                                        <p:cTn id="25" dur="1" fill="hold">
                                          <p:stCondLst>
                                            <p:cond delay="0"/>
                                          </p:stCondLst>
                                        </p:cTn>
                                        <p:tgtEl>
                                          <p:spTgt spid="8"/>
                                        </p:tgtEl>
                                        <p:attrNameLst>
                                          <p:attrName>style.visibility</p:attrName>
                                        </p:attrNameLst>
                                      </p:cBhvr>
                                      <p:to>
                                        <p:strVal val="visible"/>
                                      </p:to>
                                    </p:set>
                                    <p:anim calcmode="lin" valueType="num">
                                      <p:cBhvr>
                                        <p:cTn id="26" dur="750" fill="hold"/>
                                        <p:tgtEl>
                                          <p:spTgt spid="8"/>
                                        </p:tgtEl>
                                        <p:attrNameLst>
                                          <p:attrName>ppt_w</p:attrName>
                                        </p:attrNameLst>
                                      </p:cBhvr>
                                      <p:tavLst>
                                        <p:tav tm="0">
                                          <p:val>
                                            <p:fltVal val="0"/>
                                          </p:val>
                                        </p:tav>
                                        <p:tav tm="100000">
                                          <p:val>
                                            <p:strVal val="#ppt_w"/>
                                          </p:val>
                                        </p:tav>
                                      </p:tavLst>
                                    </p:anim>
                                    <p:anim calcmode="lin" valueType="num">
                                      <p:cBhvr>
                                        <p:cTn id="27" dur="750" fill="hold"/>
                                        <p:tgtEl>
                                          <p:spTgt spid="8"/>
                                        </p:tgtEl>
                                        <p:attrNameLst>
                                          <p:attrName>ppt_h</p:attrName>
                                        </p:attrNameLst>
                                      </p:cBhvr>
                                      <p:tavLst>
                                        <p:tav tm="0">
                                          <p:val>
                                            <p:fltVal val="0"/>
                                          </p:val>
                                        </p:tav>
                                        <p:tav tm="100000">
                                          <p:val>
                                            <p:strVal val="#ppt_h"/>
                                          </p:val>
                                        </p:tav>
                                      </p:tavLst>
                                    </p:anim>
                                    <p:animEffect transition="in" filter="fade">
                                      <p:cBhvr>
                                        <p:cTn id="28" dur="750"/>
                                        <p:tgtEl>
                                          <p:spTgt spid="8"/>
                                        </p:tgtEl>
                                      </p:cBhvr>
                                    </p:animEffect>
                                  </p:childTnLst>
                                </p:cTn>
                              </p:par>
                              <p:par>
                                <p:cTn id="29" presetID="42" presetClass="path" presetSubtype="0" accel="50000" decel="50000" fill="hold" nodeType="withEffect">
                                  <p:stCondLst>
                                    <p:cond delay="1000"/>
                                  </p:stCondLst>
                                  <p:childTnLst>
                                    <p:animMotion origin="layout" path="M -4.79167E-6 4.07407E-6 L 0.04375 0.0706 " pathEditMode="relative" rAng="0" ptsTypes="AA">
                                      <p:cBhvr>
                                        <p:cTn id="30" dur="1000" spd="-100000" fill="hold"/>
                                        <p:tgtEl>
                                          <p:spTgt spid="8"/>
                                        </p:tgtEl>
                                        <p:attrNameLst>
                                          <p:attrName>ppt_x</p:attrName>
                                          <p:attrName>ppt_y</p:attrName>
                                        </p:attrNameLst>
                                      </p:cBhvr>
                                      <p:rCtr x="2187" y="3519"/>
                                    </p:animMotion>
                                  </p:childTnLst>
                                </p:cTn>
                              </p:par>
                              <p:par>
                                <p:cTn id="31" presetID="47" presetClass="entr" presetSubtype="0" fill="hold" grpId="0" nodeType="withEffect">
                                  <p:stCondLst>
                                    <p:cond delay="1750"/>
                                  </p:stCondLst>
                                  <p:iterate type="lt">
                                    <p:tmPct val="8333"/>
                                  </p:iterate>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16" presetClass="entr" presetSubtype="21" fill="hold" grpId="0" nodeType="withEffect">
                                  <p:stCondLst>
                                    <p:cond delay="275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1000"/>
                                        <p:tgtEl>
                                          <p:spTgt spid="18"/>
                                        </p:tgtEl>
                                      </p:cBhvr>
                                    </p:animEffect>
                                  </p:childTnLst>
                                </p:cTn>
                              </p:par>
                              <p:par>
                                <p:cTn id="39" presetID="53" presetClass="entr" presetSubtype="16" fill="hold" nodeType="withEffect">
                                  <p:stCondLst>
                                    <p:cond delay="100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26" presetClass="emph" presetSubtype="0" fill="hold" nodeType="withEffect">
                                  <p:stCondLst>
                                    <p:cond delay="1500"/>
                                  </p:stCondLst>
                                  <p:childTnLst>
                                    <p:animEffect transition="out" filter="fade">
                                      <p:cBhvr>
                                        <p:cTn id="45" dur="500" tmFilter="0, 0; .2, .5; .8, .5; 1, 0"/>
                                        <p:tgtEl>
                                          <p:spTgt spid="9"/>
                                        </p:tgtEl>
                                      </p:cBhvr>
                                    </p:animEffect>
                                    <p:animScale>
                                      <p:cBhvr>
                                        <p:cTn id="46" dur="250" autoRev="1" fill="hold"/>
                                        <p:tgtEl>
                                          <p:spTgt spid="9"/>
                                        </p:tgtEl>
                                      </p:cBhvr>
                                      <p:by x="105000" y="105000"/>
                                    </p:animScale>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1683768" y="2948947"/>
            <a:ext cx="0" cy="3312000"/>
          </a:xfrm>
          <a:prstGeom prst="line">
            <a:avLst/>
          </a:prstGeom>
          <a:ln w="12700">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019159" y="3401061"/>
            <a:ext cx="3918357" cy="666977"/>
          </a:xfrm>
          <a:prstGeom prst="rect">
            <a:avLst/>
          </a:prstGeom>
          <a:noFill/>
        </p:spPr>
        <p:txBody>
          <a:bodyPr wrap="square" rtlCol="0">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马克思主义传入中国，在陈独秀、李大钊领导下创立了中国共产党。</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4" name="矩形 3"/>
          <p:cNvSpPr/>
          <p:nvPr/>
        </p:nvSpPr>
        <p:spPr>
          <a:xfrm>
            <a:off x="2019159" y="4354200"/>
            <a:ext cx="3834391" cy="666977"/>
          </a:xfrm>
          <a:prstGeom prst="rect">
            <a:avLst/>
          </a:prstGeom>
          <a:noFill/>
        </p:spPr>
        <p:txBody>
          <a:bodyPr wrap="square" rtlCol="0">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马克思主义中的中国化，在毛泽东领导下创立了毛泽东思想。</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5" name="矩形 4"/>
          <p:cNvSpPr/>
          <p:nvPr/>
        </p:nvSpPr>
        <p:spPr>
          <a:xfrm>
            <a:off x="2019159" y="5163709"/>
            <a:ext cx="3834391" cy="954300"/>
          </a:xfrm>
          <a:prstGeom prst="rect">
            <a:avLst/>
          </a:prstGeom>
          <a:noFill/>
        </p:spPr>
        <p:txBody>
          <a:bodyPr wrap="square" rtlCol="0">
            <a:spAutoFit/>
          </a:bodyPr>
          <a:lstStyle/>
          <a:p>
            <a:pPr algn="just" eaLnBrk="1"/>
            <a:r>
              <a:rPr lang="zh-CN" altLang="en-US" sz="1865" dirty="0">
                <a:solidFill>
                  <a:srgbClr val="5F0F05"/>
                </a:solidFill>
                <a:latin typeface="微软雅黑" panose="020B0503020204020204" pitchFamily="34" charset="-122"/>
                <a:ea typeface="微软雅黑" panose="020B0503020204020204" pitchFamily="34" charset="-122"/>
              </a:rPr>
              <a:t>马克思主义的时代化，在邓小平领导下创立了中国特色社会主义理论体系。</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7" name="矩形 6"/>
          <p:cNvSpPr/>
          <p:nvPr/>
        </p:nvSpPr>
        <p:spPr>
          <a:xfrm>
            <a:off x="7493331" y="3411202"/>
            <a:ext cx="4126895" cy="666977"/>
          </a:xfrm>
          <a:prstGeom prst="rect">
            <a:avLst/>
          </a:prstGeom>
          <a:noFill/>
        </p:spPr>
        <p:txBody>
          <a:bodyPr wrap="square" rtlCol="0">
            <a:spAutoFit/>
          </a:bodyPr>
          <a:lstStyle/>
          <a:p>
            <a:pPr eaLnBrk="1"/>
            <a:r>
              <a:rPr lang="zh-CN" altLang="en-US" sz="1865" dirty="0">
                <a:solidFill>
                  <a:srgbClr val="5F0F05"/>
                </a:solidFill>
                <a:latin typeface="微软雅黑" panose="020B0503020204020204" pitchFamily="34" charset="-122"/>
                <a:ea typeface="微软雅黑" panose="020B0503020204020204" pitchFamily="34" charset="-122"/>
              </a:rPr>
              <a:t>没有共产党就没有新中国（</a:t>
            </a:r>
            <a:r>
              <a:rPr lang="en-US" altLang="zh-CN" sz="1865" dirty="0">
                <a:solidFill>
                  <a:srgbClr val="5F0F05"/>
                </a:solidFill>
                <a:latin typeface="微软雅黑" panose="020B0503020204020204" pitchFamily="34" charset="-122"/>
                <a:ea typeface="微软雅黑" panose="020B0503020204020204" pitchFamily="34" charset="-122"/>
              </a:rPr>
              <a:t>1919.5-1949.10</a:t>
            </a:r>
            <a:r>
              <a:rPr lang="zh-CN" altLang="en-US" sz="1865"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8" name="矩形 7"/>
          <p:cNvSpPr/>
          <p:nvPr/>
        </p:nvSpPr>
        <p:spPr>
          <a:xfrm>
            <a:off x="7493331" y="4354201"/>
            <a:ext cx="4126895" cy="666977"/>
          </a:xfrm>
          <a:prstGeom prst="rect">
            <a:avLst/>
          </a:prstGeom>
          <a:noFill/>
        </p:spPr>
        <p:txBody>
          <a:bodyPr wrap="square" rtlCol="0">
            <a:spAutoFit/>
          </a:bodyPr>
          <a:lstStyle/>
          <a:p>
            <a:pPr eaLnBrk="1"/>
            <a:r>
              <a:rPr lang="zh-CN" altLang="en-US" sz="1865" dirty="0">
                <a:solidFill>
                  <a:srgbClr val="5F0F05"/>
                </a:solidFill>
                <a:latin typeface="微软雅黑" panose="020B0503020204020204" pitchFamily="34" charset="-122"/>
                <a:ea typeface="微软雅黑" panose="020B0503020204020204" pitchFamily="34" charset="-122"/>
              </a:rPr>
              <a:t>只有共产党才能发展中国（</a:t>
            </a:r>
            <a:r>
              <a:rPr lang="en-US" altLang="zh-CN" sz="1865" dirty="0">
                <a:solidFill>
                  <a:srgbClr val="5F0F05"/>
                </a:solidFill>
                <a:latin typeface="微软雅黑" panose="020B0503020204020204" pitchFamily="34" charset="-122"/>
                <a:ea typeface="微软雅黑" panose="020B0503020204020204" pitchFamily="34" charset="-122"/>
              </a:rPr>
              <a:t>1949.10-1978.12</a:t>
            </a:r>
            <a:r>
              <a:rPr lang="zh-CN" altLang="en-US" sz="1865" dirty="0">
                <a:solidFill>
                  <a:srgbClr val="5F0F05"/>
                </a:solidFill>
                <a:latin typeface="微软雅黑" panose="020B0503020204020204" pitchFamily="34" charset="-122"/>
                <a:ea typeface="微软雅黑" panose="020B0503020204020204" pitchFamily="34" charset="-122"/>
              </a:rPr>
              <a:t>）</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9" name="矩形 8"/>
          <p:cNvSpPr/>
          <p:nvPr/>
        </p:nvSpPr>
        <p:spPr>
          <a:xfrm>
            <a:off x="7493331" y="5307339"/>
            <a:ext cx="4126895" cy="666977"/>
          </a:xfrm>
          <a:prstGeom prst="rect">
            <a:avLst/>
          </a:prstGeom>
          <a:noFill/>
        </p:spPr>
        <p:txBody>
          <a:bodyPr wrap="square" rtlCol="0">
            <a:spAutoFit/>
          </a:bodyPr>
          <a:lstStyle/>
          <a:p>
            <a:pPr eaLnBrk="1"/>
            <a:r>
              <a:rPr lang="zh-CN" altLang="en-US" sz="1865" dirty="0">
                <a:solidFill>
                  <a:srgbClr val="5F0F05"/>
                </a:solidFill>
                <a:latin typeface="微软雅黑" panose="020B0503020204020204" pitchFamily="34" charset="-122"/>
                <a:ea typeface="微软雅黑" panose="020B0503020204020204" pitchFamily="34" charset="-122"/>
              </a:rPr>
              <a:t>中国特色社会主义道路是中国必由之路（</a:t>
            </a:r>
            <a:r>
              <a:rPr lang="en-US" altLang="zh-CN" sz="1865" dirty="0">
                <a:solidFill>
                  <a:srgbClr val="5F0F05"/>
                </a:solidFill>
                <a:latin typeface="微软雅黑" panose="020B0503020204020204" pitchFamily="34" charset="-122"/>
                <a:ea typeface="微软雅黑" panose="020B0503020204020204" pitchFamily="34" charset="-122"/>
              </a:rPr>
              <a:t>1978.12</a:t>
            </a:r>
            <a:r>
              <a:rPr lang="zh-CN" altLang="en-US" sz="1865" dirty="0">
                <a:solidFill>
                  <a:srgbClr val="5F0F05"/>
                </a:solidFill>
                <a:latin typeface="微软雅黑" panose="020B0503020204020204" pitchFamily="34" charset="-122"/>
                <a:ea typeface="微软雅黑" panose="020B0503020204020204" pitchFamily="34" charset="-122"/>
              </a:rPr>
              <a:t>至今）</a:t>
            </a:r>
            <a:endParaRPr lang="zh-CN" altLang="en-US" sz="1865" dirty="0">
              <a:solidFill>
                <a:srgbClr val="5F0F05"/>
              </a:solidFill>
              <a:latin typeface="微软雅黑" panose="020B0503020204020204" pitchFamily="34" charset="-122"/>
              <a:ea typeface="微软雅黑" panose="020B0503020204020204" pitchFamily="34" charset="-122"/>
            </a:endParaRPr>
          </a:p>
        </p:txBody>
      </p:sp>
      <p:sp>
        <p:nvSpPr>
          <p:cNvPr id="10" name="矩形 9"/>
          <p:cNvSpPr/>
          <p:nvPr/>
        </p:nvSpPr>
        <p:spPr>
          <a:xfrm>
            <a:off x="1238274" y="314668"/>
            <a:ext cx="3539752"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党史的时间脉络</a:t>
            </a:r>
            <a:endParaRPr lang="zh-CN" altLang="en-US" sz="3600" dirty="0">
              <a:solidFill>
                <a:srgbClr val="C00000"/>
              </a:solidFill>
              <a:latin typeface="TypeLand 康熙字典體試用版" pitchFamily="50" charset="-120"/>
              <a:ea typeface="TypeLand 康熙字典體試用版" pitchFamily="50" charset="-120"/>
            </a:endParaRPr>
          </a:p>
        </p:txBody>
      </p:sp>
      <p:grpSp>
        <p:nvGrpSpPr>
          <p:cNvPr id="17" name="组合 16"/>
          <p:cNvGrpSpPr/>
          <p:nvPr/>
        </p:nvGrpSpPr>
        <p:grpSpPr>
          <a:xfrm>
            <a:off x="911424" y="1535923"/>
            <a:ext cx="4948160" cy="1536000"/>
            <a:chOff x="3362668" y="1999123"/>
            <a:chExt cx="3711120" cy="1152000"/>
          </a:xfrm>
        </p:grpSpPr>
        <p:sp>
          <p:nvSpPr>
            <p:cNvPr id="19" name="矩形: 圆角 18"/>
            <p:cNvSpPr/>
            <p:nvPr/>
          </p:nvSpPr>
          <p:spPr>
            <a:xfrm>
              <a:off x="3905015" y="2259304"/>
              <a:ext cx="3168773" cy="63163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8EDDB"/>
                </a:solidFill>
              </a:endParaRPr>
            </a:p>
          </p:txBody>
        </p:sp>
        <p:sp>
          <p:nvSpPr>
            <p:cNvPr id="20" name="矩形: 圆角 19"/>
            <p:cNvSpPr>
              <a:spLocks noChangeAspect="1"/>
            </p:cNvSpPr>
            <p:nvPr/>
          </p:nvSpPr>
          <p:spPr>
            <a:xfrm>
              <a:off x="3362668" y="1999123"/>
              <a:ext cx="1152000" cy="1152000"/>
            </a:xfrm>
            <a:prstGeom prst="roundRect">
              <a:avLst>
                <a:gd name="adj" fmla="val 50000"/>
              </a:avLst>
            </a:prstGeom>
            <a:solidFill>
              <a:srgbClr val="C00000"/>
            </a:solidFill>
            <a:ln w="63500">
              <a:solidFill>
                <a:srgbClr val="FF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Freeform 5"/>
            <p:cNvSpPr>
              <a:spLocks noChangeAspect="1"/>
            </p:cNvSpPr>
            <p:nvPr/>
          </p:nvSpPr>
          <p:spPr bwMode="auto">
            <a:xfrm>
              <a:off x="3650668" y="2253582"/>
              <a:ext cx="576000" cy="585713"/>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sp>
          <p:nvSpPr>
            <p:cNvPr id="22" name="矩形 21"/>
            <p:cNvSpPr/>
            <p:nvPr/>
          </p:nvSpPr>
          <p:spPr>
            <a:xfrm>
              <a:off x="4793301" y="2375068"/>
              <a:ext cx="1674978" cy="377075"/>
            </a:xfrm>
            <a:prstGeom prst="rect">
              <a:avLst/>
            </a:prstGeom>
          </p:spPr>
          <p:txBody>
            <a:bodyPr wrap="none">
              <a:spAutoFit/>
            </a:bodyPr>
            <a:lstStyle/>
            <a:p>
              <a:pPr algn="ctr"/>
              <a:r>
                <a:rPr lang="zh-CN" altLang="en-US" sz="2665" b="1" dirty="0">
                  <a:solidFill>
                    <a:srgbClr val="FFF8E6"/>
                  </a:solidFill>
                  <a:latin typeface="微软雅黑" panose="020B0503020204020204" pitchFamily="34" charset="-122"/>
                  <a:ea typeface="微软雅黑" panose="020B0503020204020204" pitchFamily="34" charset="-122"/>
                </a:rPr>
                <a:t>理论发展角度</a:t>
              </a:r>
              <a:endParaRPr lang="zh-CN" altLang="en-US" sz="2665" b="1" dirty="0">
                <a:solidFill>
                  <a:srgbClr val="FFF8E6"/>
                </a:solidFill>
                <a:latin typeface="微软雅黑" panose="020B0503020204020204" pitchFamily="34" charset="-122"/>
                <a:ea typeface="微软雅黑" panose="020B0503020204020204" pitchFamily="34" charset="-122"/>
              </a:endParaRPr>
            </a:p>
          </p:txBody>
        </p:sp>
      </p:grpSp>
      <p:grpSp>
        <p:nvGrpSpPr>
          <p:cNvPr id="30" name="组合 29"/>
          <p:cNvGrpSpPr>
            <a:grpSpLocks noChangeAspect="1"/>
          </p:cNvGrpSpPr>
          <p:nvPr/>
        </p:nvGrpSpPr>
        <p:grpSpPr>
          <a:xfrm>
            <a:off x="1371768" y="3437875"/>
            <a:ext cx="624000" cy="624000"/>
            <a:chOff x="-67239" y="3132613"/>
            <a:chExt cx="540000" cy="540000"/>
          </a:xfrm>
        </p:grpSpPr>
        <p:sp>
          <p:nvSpPr>
            <p:cNvPr id="28" name="矩形: 圆角 27"/>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grpSp>
        <p:nvGrpSpPr>
          <p:cNvPr id="31" name="组合 30"/>
          <p:cNvGrpSpPr>
            <a:grpSpLocks noChangeAspect="1"/>
          </p:cNvGrpSpPr>
          <p:nvPr/>
        </p:nvGrpSpPr>
        <p:grpSpPr>
          <a:xfrm>
            <a:off x="1371768" y="4391013"/>
            <a:ext cx="624000" cy="624000"/>
            <a:chOff x="-67239" y="3132613"/>
            <a:chExt cx="540000" cy="540000"/>
          </a:xfrm>
        </p:grpSpPr>
        <p:sp>
          <p:nvSpPr>
            <p:cNvPr id="32" name="矩形: 圆角 31"/>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grpSp>
        <p:nvGrpSpPr>
          <p:cNvPr id="34" name="组合 33"/>
          <p:cNvGrpSpPr>
            <a:grpSpLocks noChangeAspect="1"/>
          </p:cNvGrpSpPr>
          <p:nvPr/>
        </p:nvGrpSpPr>
        <p:grpSpPr>
          <a:xfrm>
            <a:off x="1371768" y="5344152"/>
            <a:ext cx="624000" cy="624000"/>
            <a:chOff x="-67239" y="3132613"/>
            <a:chExt cx="540000" cy="540000"/>
          </a:xfrm>
        </p:grpSpPr>
        <p:sp>
          <p:nvSpPr>
            <p:cNvPr id="35" name="矩形: 圆角 34"/>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grpSp>
        <p:nvGrpSpPr>
          <p:cNvPr id="37" name="组合 36"/>
          <p:cNvGrpSpPr/>
          <p:nvPr/>
        </p:nvGrpSpPr>
        <p:grpSpPr>
          <a:xfrm>
            <a:off x="6341511" y="1535923"/>
            <a:ext cx="4948160" cy="1536000"/>
            <a:chOff x="3362668" y="1999123"/>
            <a:chExt cx="3711120" cy="1152000"/>
          </a:xfrm>
        </p:grpSpPr>
        <p:sp>
          <p:nvSpPr>
            <p:cNvPr id="38" name="矩形: 圆角 37"/>
            <p:cNvSpPr/>
            <p:nvPr/>
          </p:nvSpPr>
          <p:spPr>
            <a:xfrm>
              <a:off x="3905015" y="2259304"/>
              <a:ext cx="3168773" cy="63163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8EDDB"/>
                </a:solidFill>
              </a:endParaRPr>
            </a:p>
          </p:txBody>
        </p:sp>
        <p:sp>
          <p:nvSpPr>
            <p:cNvPr id="39" name="矩形: 圆角 38"/>
            <p:cNvSpPr>
              <a:spLocks noChangeAspect="1"/>
            </p:cNvSpPr>
            <p:nvPr/>
          </p:nvSpPr>
          <p:spPr>
            <a:xfrm>
              <a:off x="3362668" y="1999123"/>
              <a:ext cx="1152000" cy="1152000"/>
            </a:xfrm>
            <a:prstGeom prst="roundRect">
              <a:avLst>
                <a:gd name="adj" fmla="val 50000"/>
              </a:avLst>
            </a:prstGeom>
            <a:solidFill>
              <a:srgbClr val="C00000"/>
            </a:solidFill>
            <a:ln w="63500">
              <a:solidFill>
                <a:srgbClr val="FF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Freeform 5"/>
            <p:cNvSpPr>
              <a:spLocks noChangeAspect="1"/>
            </p:cNvSpPr>
            <p:nvPr/>
          </p:nvSpPr>
          <p:spPr bwMode="auto">
            <a:xfrm>
              <a:off x="3650668" y="2253582"/>
              <a:ext cx="576000" cy="585713"/>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sp>
          <p:nvSpPr>
            <p:cNvPr id="41" name="矩形 40"/>
            <p:cNvSpPr/>
            <p:nvPr/>
          </p:nvSpPr>
          <p:spPr>
            <a:xfrm>
              <a:off x="4793301" y="2375068"/>
              <a:ext cx="1674978" cy="377075"/>
            </a:xfrm>
            <a:prstGeom prst="rect">
              <a:avLst/>
            </a:prstGeom>
          </p:spPr>
          <p:txBody>
            <a:bodyPr wrap="none">
              <a:spAutoFit/>
            </a:bodyPr>
            <a:lstStyle/>
            <a:p>
              <a:pPr algn="ctr"/>
              <a:r>
                <a:rPr lang="zh-CN" altLang="en-US" sz="2665" b="1" dirty="0">
                  <a:solidFill>
                    <a:srgbClr val="FFF8E6"/>
                  </a:solidFill>
                  <a:latin typeface="微软雅黑" panose="020B0503020204020204" pitchFamily="34" charset="-122"/>
                  <a:ea typeface="微软雅黑" panose="020B0503020204020204" pitchFamily="34" charset="-122"/>
                </a:rPr>
                <a:t>理论发展角度</a:t>
              </a:r>
              <a:endParaRPr lang="zh-CN" altLang="en-US" sz="2665" b="1" dirty="0">
                <a:solidFill>
                  <a:srgbClr val="FFF8E6"/>
                </a:solidFill>
                <a:latin typeface="微软雅黑" panose="020B0503020204020204" pitchFamily="34" charset="-122"/>
                <a:ea typeface="微软雅黑" panose="020B0503020204020204" pitchFamily="34" charset="-122"/>
              </a:endParaRPr>
            </a:p>
          </p:txBody>
        </p:sp>
      </p:grpSp>
      <p:cxnSp>
        <p:nvCxnSpPr>
          <p:cNvPr id="42" name="直接连接符 41"/>
          <p:cNvCxnSpPr/>
          <p:nvPr/>
        </p:nvCxnSpPr>
        <p:spPr>
          <a:xfrm>
            <a:off x="7162323" y="2948947"/>
            <a:ext cx="0" cy="3312000"/>
          </a:xfrm>
          <a:prstGeom prst="line">
            <a:avLst/>
          </a:prstGeom>
          <a:ln w="12700">
            <a:solidFill>
              <a:srgbClr val="C00000"/>
            </a:solidFill>
            <a:prstDash val="solid"/>
          </a:ln>
        </p:spPr>
        <p:style>
          <a:lnRef idx="1">
            <a:schemeClr val="accent1"/>
          </a:lnRef>
          <a:fillRef idx="0">
            <a:schemeClr val="accent1"/>
          </a:fillRef>
          <a:effectRef idx="0">
            <a:schemeClr val="accent1"/>
          </a:effectRef>
          <a:fontRef idx="minor">
            <a:schemeClr val="tx1"/>
          </a:fontRef>
        </p:style>
      </p:cxnSp>
      <p:grpSp>
        <p:nvGrpSpPr>
          <p:cNvPr id="43" name="组合 42"/>
          <p:cNvGrpSpPr>
            <a:grpSpLocks noChangeAspect="1"/>
          </p:cNvGrpSpPr>
          <p:nvPr/>
        </p:nvGrpSpPr>
        <p:grpSpPr>
          <a:xfrm>
            <a:off x="6850323" y="3437875"/>
            <a:ext cx="624000" cy="624000"/>
            <a:chOff x="-67239" y="3132613"/>
            <a:chExt cx="540000" cy="540000"/>
          </a:xfrm>
        </p:grpSpPr>
        <p:sp>
          <p:nvSpPr>
            <p:cNvPr id="44" name="矩形: 圆角 43"/>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grpSp>
        <p:nvGrpSpPr>
          <p:cNvPr id="46" name="组合 45"/>
          <p:cNvGrpSpPr>
            <a:grpSpLocks noChangeAspect="1"/>
          </p:cNvGrpSpPr>
          <p:nvPr/>
        </p:nvGrpSpPr>
        <p:grpSpPr>
          <a:xfrm>
            <a:off x="6850323" y="4391013"/>
            <a:ext cx="624000" cy="624000"/>
            <a:chOff x="-67239" y="3132613"/>
            <a:chExt cx="540000" cy="540000"/>
          </a:xfrm>
        </p:grpSpPr>
        <p:sp>
          <p:nvSpPr>
            <p:cNvPr id="47" name="矩形: 圆角 46"/>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grpSp>
        <p:nvGrpSpPr>
          <p:cNvPr id="49" name="组合 48"/>
          <p:cNvGrpSpPr>
            <a:grpSpLocks noChangeAspect="1"/>
          </p:cNvGrpSpPr>
          <p:nvPr/>
        </p:nvGrpSpPr>
        <p:grpSpPr>
          <a:xfrm>
            <a:off x="6850323" y="5344152"/>
            <a:ext cx="624000" cy="624000"/>
            <a:chOff x="-67239" y="3132613"/>
            <a:chExt cx="540000" cy="540000"/>
          </a:xfrm>
        </p:grpSpPr>
        <p:sp>
          <p:nvSpPr>
            <p:cNvPr id="50" name="矩形: 圆角 49"/>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121920" tIns="60960" rIns="121920" bIns="60960" numCol="1" anchor="t" anchorCtr="0" compatLnSpc="1"/>
            <a:lstStyle/>
            <a:p>
              <a:endParaRPr lang="zh-CN" altLang="en-US" sz="2400"/>
            </a:p>
          </p:txBody>
        </p:sp>
      </p:grpSp>
      <p:sp>
        <p:nvSpPr>
          <p:cNvPr id="52" name="矩形: 圆角 51"/>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nodeType="withEffect">
                                  <p:stCondLst>
                                    <p:cond delay="0"/>
                                  </p:stCondLst>
                                  <p:childTnLst>
                                    <p:animMotion origin="layout" path="M 5E-6 4.07407E-6 L -0.00039 0.20046 " pathEditMode="relative" rAng="0" ptsTypes="AA">
                                      <p:cBhvr>
                                        <p:cTn id="9" dur="1000" spd="-100000" fill="hold"/>
                                        <p:tgtEl>
                                          <p:spTgt spid="17"/>
                                        </p:tgtEl>
                                        <p:attrNameLst>
                                          <p:attrName>ppt_x</p:attrName>
                                          <p:attrName>ppt_y</p:attrName>
                                        </p:attrNameLst>
                                      </p:cBhvr>
                                      <p:rCtr x="-26" y="10023"/>
                                    </p:animMotion>
                                  </p:childTnLst>
                                </p:cTn>
                              </p:par>
                              <p:par>
                                <p:cTn id="10" presetID="10"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nodeType="withEffect">
                                  <p:stCondLst>
                                    <p:cond delay="0"/>
                                  </p:stCondLst>
                                  <p:childTnLst>
                                    <p:animMotion origin="layout" path="M 5E-6 4.07407E-6 L -0.00039 0.20046 " pathEditMode="relative" rAng="0" ptsTypes="AA">
                                      <p:cBhvr>
                                        <p:cTn id="14" dur="1000" spd="-100000" fill="hold"/>
                                        <p:tgtEl>
                                          <p:spTgt spid="37"/>
                                        </p:tgtEl>
                                        <p:attrNameLst>
                                          <p:attrName>ppt_x</p:attrName>
                                          <p:attrName>ppt_y</p:attrName>
                                        </p:attrNameLst>
                                      </p:cBhvr>
                                      <p:rCtr x="-26" y="10023"/>
                                    </p:animMotion>
                                  </p:childTnLst>
                                </p:cTn>
                              </p:par>
                              <p:par>
                                <p:cTn id="15" presetID="22" presetClass="entr" presetSubtype="1"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par>
                                <p:cTn id="18" presetID="22" presetClass="entr" presetSubtype="1"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Effect transition="in" filter="wipe(up)">
                                      <p:cBhvr>
                                        <p:cTn id="20" dur="500"/>
                                        <p:tgtEl>
                                          <p:spTgt spid="42"/>
                                        </p:tgtEl>
                                      </p:cBhvr>
                                    </p:animEffect>
                                  </p:childTnLst>
                                </p:cTn>
                              </p:par>
                              <p:par>
                                <p:cTn id="21" presetID="2" presetClass="entr" presetSubtype="4" fill="hold" nodeType="withEffect">
                                  <p:stCondLst>
                                    <p:cond delay="10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ppt_x"/>
                                          </p:val>
                                        </p:tav>
                                        <p:tav tm="100000">
                                          <p:val>
                                            <p:strVal val="#ppt_x"/>
                                          </p:val>
                                        </p:tav>
                                      </p:tavLst>
                                    </p:anim>
                                    <p:anim calcmode="lin" valueType="num">
                                      <p:cBhvr additive="base">
                                        <p:cTn id="24" dur="75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0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750" fill="hold"/>
                                        <p:tgtEl>
                                          <p:spTgt spid="31"/>
                                        </p:tgtEl>
                                        <p:attrNameLst>
                                          <p:attrName>ppt_x</p:attrName>
                                        </p:attrNameLst>
                                      </p:cBhvr>
                                      <p:tavLst>
                                        <p:tav tm="0">
                                          <p:val>
                                            <p:strVal val="#ppt_x"/>
                                          </p:val>
                                        </p:tav>
                                        <p:tav tm="100000">
                                          <p:val>
                                            <p:strVal val="#ppt_x"/>
                                          </p:val>
                                        </p:tav>
                                      </p:tavLst>
                                    </p:anim>
                                    <p:anim calcmode="lin" valueType="num">
                                      <p:cBhvr additive="base">
                                        <p:cTn id="28" dur="75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100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750" fill="hold"/>
                                        <p:tgtEl>
                                          <p:spTgt spid="34"/>
                                        </p:tgtEl>
                                        <p:attrNameLst>
                                          <p:attrName>ppt_x</p:attrName>
                                        </p:attrNameLst>
                                      </p:cBhvr>
                                      <p:tavLst>
                                        <p:tav tm="0">
                                          <p:val>
                                            <p:strVal val="#ppt_x"/>
                                          </p:val>
                                        </p:tav>
                                        <p:tav tm="100000">
                                          <p:val>
                                            <p:strVal val="#ppt_x"/>
                                          </p:val>
                                        </p:tav>
                                      </p:tavLst>
                                    </p:anim>
                                    <p:anim calcmode="lin" valueType="num">
                                      <p:cBhvr additive="base">
                                        <p:cTn id="32" dur="750" fill="hold"/>
                                        <p:tgtEl>
                                          <p:spTgt spid="34"/>
                                        </p:tgtEl>
                                        <p:attrNameLst>
                                          <p:attrName>ppt_y</p:attrName>
                                        </p:attrNameLst>
                                      </p:cBhvr>
                                      <p:tavLst>
                                        <p:tav tm="0">
                                          <p:val>
                                            <p:strVal val="1+#ppt_h/2"/>
                                          </p:val>
                                        </p:tav>
                                        <p:tav tm="100000">
                                          <p:val>
                                            <p:strVal val="#ppt_y"/>
                                          </p:val>
                                        </p:tav>
                                      </p:tavLst>
                                    </p:anim>
                                  </p:childTnLst>
                                </p:cTn>
                              </p:par>
                              <p:par>
                                <p:cTn id="33" presetID="22" presetClass="entr" presetSubtype="8" fill="hold" grpId="0" nodeType="withEffect">
                                  <p:stCondLst>
                                    <p:cond delay="175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750"/>
                                        <p:tgtEl>
                                          <p:spTgt spid="3"/>
                                        </p:tgtEl>
                                      </p:cBhvr>
                                    </p:animEffect>
                                  </p:childTnLst>
                                </p:cTn>
                              </p:par>
                              <p:par>
                                <p:cTn id="36" presetID="22" presetClass="entr" presetSubtype="8" fill="hold" grpId="0" nodeType="withEffect">
                                  <p:stCondLst>
                                    <p:cond delay="175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750"/>
                                        <p:tgtEl>
                                          <p:spTgt spid="4"/>
                                        </p:tgtEl>
                                      </p:cBhvr>
                                    </p:animEffect>
                                  </p:childTnLst>
                                </p:cTn>
                              </p:par>
                              <p:par>
                                <p:cTn id="39" presetID="22" presetClass="entr" presetSubtype="8" fill="hold" grpId="0" nodeType="withEffect">
                                  <p:stCondLst>
                                    <p:cond delay="175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750"/>
                                        <p:tgtEl>
                                          <p:spTgt spid="5"/>
                                        </p:tgtEl>
                                      </p:cBhvr>
                                    </p:animEffect>
                                  </p:childTnLst>
                                </p:cTn>
                              </p:par>
                              <p:par>
                                <p:cTn id="42" presetID="2" presetClass="entr" presetSubtype="4" fill="hold" nodeType="withEffect">
                                  <p:stCondLst>
                                    <p:cond delay="100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750" fill="hold"/>
                                        <p:tgtEl>
                                          <p:spTgt spid="43"/>
                                        </p:tgtEl>
                                        <p:attrNameLst>
                                          <p:attrName>ppt_x</p:attrName>
                                        </p:attrNameLst>
                                      </p:cBhvr>
                                      <p:tavLst>
                                        <p:tav tm="0">
                                          <p:val>
                                            <p:strVal val="#ppt_x"/>
                                          </p:val>
                                        </p:tav>
                                        <p:tav tm="100000">
                                          <p:val>
                                            <p:strVal val="#ppt_x"/>
                                          </p:val>
                                        </p:tav>
                                      </p:tavLst>
                                    </p:anim>
                                    <p:anim calcmode="lin" valueType="num">
                                      <p:cBhvr additive="base">
                                        <p:cTn id="45" dur="750" fill="hold"/>
                                        <p:tgtEl>
                                          <p:spTgt spid="43"/>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1000"/>
                                  </p:stCondLst>
                                  <p:childTnLst>
                                    <p:set>
                                      <p:cBhvr>
                                        <p:cTn id="47" dur="1" fill="hold">
                                          <p:stCondLst>
                                            <p:cond delay="0"/>
                                          </p:stCondLst>
                                        </p:cTn>
                                        <p:tgtEl>
                                          <p:spTgt spid="46"/>
                                        </p:tgtEl>
                                        <p:attrNameLst>
                                          <p:attrName>style.visibility</p:attrName>
                                        </p:attrNameLst>
                                      </p:cBhvr>
                                      <p:to>
                                        <p:strVal val="visible"/>
                                      </p:to>
                                    </p:set>
                                    <p:anim calcmode="lin" valueType="num">
                                      <p:cBhvr additive="base">
                                        <p:cTn id="48" dur="750" fill="hold"/>
                                        <p:tgtEl>
                                          <p:spTgt spid="46"/>
                                        </p:tgtEl>
                                        <p:attrNameLst>
                                          <p:attrName>ppt_x</p:attrName>
                                        </p:attrNameLst>
                                      </p:cBhvr>
                                      <p:tavLst>
                                        <p:tav tm="0">
                                          <p:val>
                                            <p:strVal val="#ppt_x"/>
                                          </p:val>
                                        </p:tav>
                                        <p:tav tm="100000">
                                          <p:val>
                                            <p:strVal val="#ppt_x"/>
                                          </p:val>
                                        </p:tav>
                                      </p:tavLst>
                                    </p:anim>
                                    <p:anim calcmode="lin" valueType="num">
                                      <p:cBhvr additive="base">
                                        <p:cTn id="49" dur="750" fill="hold"/>
                                        <p:tgtEl>
                                          <p:spTgt spid="46"/>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100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750" fill="hold"/>
                                        <p:tgtEl>
                                          <p:spTgt spid="49"/>
                                        </p:tgtEl>
                                        <p:attrNameLst>
                                          <p:attrName>ppt_x</p:attrName>
                                        </p:attrNameLst>
                                      </p:cBhvr>
                                      <p:tavLst>
                                        <p:tav tm="0">
                                          <p:val>
                                            <p:strVal val="#ppt_x"/>
                                          </p:val>
                                        </p:tav>
                                        <p:tav tm="100000">
                                          <p:val>
                                            <p:strVal val="#ppt_x"/>
                                          </p:val>
                                        </p:tav>
                                      </p:tavLst>
                                    </p:anim>
                                    <p:anim calcmode="lin" valueType="num">
                                      <p:cBhvr additive="base">
                                        <p:cTn id="53" dur="750" fill="hold"/>
                                        <p:tgtEl>
                                          <p:spTgt spid="49"/>
                                        </p:tgtEl>
                                        <p:attrNameLst>
                                          <p:attrName>ppt_y</p:attrName>
                                        </p:attrNameLst>
                                      </p:cBhvr>
                                      <p:tavLst>
                                        <p:tav tm="0">
                                          <p:val>
                                            <p:strVal val="1+#ppt_h/2"/>
                                          </p:val>
                                        </p:tav>
                                        <p:tav tm="100000">
                                          <p:val>
                                            <p:strVal val="#ppt_y"/>
                                          </p:val>
                                        </p:tav>
                                      </p:tavLst>
                                    </p:anim>
                                  </p:childTnLst>
                                </p:cTn>
                              </p:par>
                              <p:par>
                                <p:cTn id="54" presetID="22" presetClass="entr" presetSubtype="8" fill="hold" grpId="0" nodeType="withEffect">
                                  <p:stCondLst>
                                    <p:cond delay="175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750"/>
                                        <p:tgtEl>
                                          <p:spTgt spid="7"/>
                                        </p:tgtEl>
                                      </p:cBhvr>
                                    </p:animEffect>
                                  </p:childTnLst>
                                </p:cTn>
                              </p:par>
                              <p:par>
                                <p:cTn id="57" presetID="22" presetClass="entr" presetSubtype="8" fill="hold" grpId="0" nodeType="withEffect">
                                  <p:stCondLst>
                                    <p:cond delay="175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750"/>
                                        <p:tgtEl>
                                          <p:spTgt spid="8"/>
                                        </p:tgtEl>
                                      </p:cBhvr>
                                    </p:animEffect>
                                  </p:childTnLst>
                                </p:cTn>
                              </p:par>
                              <p:par>
                                <p:cTn id="60" presetID="22" presetClass="entr" presetSubtype="8" fill="hold" grpId="0" nodeType="withEffect">
                                  <p:stCondLst>
                                    <p:cond delay="175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750"/>
                                        <p:tgtEl>
                                          <p:spTgt spid="9"/>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1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54644" y="1947445"/>
            <a:ext cx="1248139" cy="1248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FFF8E6"/>
                </a:solidFill>
                <a:latin typeface="微软雅黑" panose="020B0503020204020204" pitchFamily="34" charset="-122"/>
                <a:ea typeface="微软雅黑" panose="020B0503020204020204" pitchFamily="34" charset="-122"/>
              </a:rPr>
              <a:t>1919-1949</a:t>
            </a:r>
            <a:endParaRPr lang="zh-CN" altLang="en-US" sz="2400" b="1" dirty="0">
              <a:solidFill>
                <a:srgbClr val="FFF8E6"/>
              </a:solidFill>
              <a:latin typeface="微软雅黑" panose="020B0503020204020204" pitchFamily="34" charset="-122"/>
              <a:ea typeface="微软雅黑" panose="020B0503020204020204" pitchFamily="34" charset="-122"/>
            </a:endParaRPr>
          </a:p>
        </p:txBody>
      </p:sp>
      <p:sp>
        <p:nvSpPr>
          <p:cNvPr id="2" name="矩形 1"/>
          <p:cNvSpPr/>
          <p:nvPr/>
        </p:nvSpPr>
        <p:spPr>
          <a:xfrm>
            <a:off x="1204020" y="343191"/>
            <a:ext cx="3539752" cy="666786"/>
          </a:xfrm>
          <a:prstGeom prst="rect">
            <a:avLst/>
          </a:prstGeom>
        </p:spPr>
        <p:txBody>
          <a:bodyPr wrap="none">
            <a:spAutoFit/>
          </a:bodyPr>
          <a:lstStyle/>
          <a:p>
            <a:r>
              <a:rPr lang="zh-CN" altLang="en-US" sz="3600" dirty="0">
                <a:solidFill>
                  <a:srgbClr val="C00000"/>
                </a:solidFill>
                <a:latin typeface="TypeLand 康熙字典體試用版" pitchFamily="50" charset="-120"/>
                <a:ea typeface="TypeLand 康熙字典體試用版" pitchFamily="50" charset="-120"/>
              </a:rPr>
              <a:t>党史的时间脉络</a:t>
            </a:r>
            <a:endParaRPr lang="zh-CN" altLang="en-US" sz="3600" dirty="0">
              <a:solidFill>
                <a:srgbClr val="C00000"/>
              </a:solidFill>
              <a:latin typeface="TypeLand 康熙字典體試用版" pitchFamily="50" charset="-120"/>
              <a:ea typeface="TypeLand 康熙字典體試用版" pitchFamily="50" charset="-120"/>
            </a:endParaRPr>
          </a:p>
        </p:txBody>
      </p:sp>
      <p:sp>
        <p:nvSpPr>
          <p:cNvPr id="3" name="Rectangle 3"/>
          <p:cNvSpPr>
            <a:spLocks noGrp="1"/>
          </p:cNvSpPr>
          <p:nvPr/>
        </p:nvSpPr>
        <p:spPr>
          <a:xfrm>
            <a:off x="2413261" y="2336703"/>
            <a:ext cx="9155348" cy="830997"/>
          </a:xfrm>
          <a:prstGeom prst="rect">
            <a:avLst/>
          </a:prstGeom>
          <a:noFill/>
        </p:spPr>
        <p:txBody>
          <a:bodyPr wrap="square" rtlCol="0">
            <a:spAutoFit/>
          </a:bodyPr>
          <a:lstStyle/>
          <a:p>
            <a:pPr algn="just" eaLnBrk="1"/>
            <a:r>
              <a:rPr lang="zh-CN" altLang="en-US" sz="1600" dirty="0">
                <a:solidFill>
                  <a:srgbClr val="5F0F05"/>
                </a:solidFill>
                <a:latin typeface="微软雅黑" panose="020B0503020204020204" pitchFamily="34" charset="-122"/>
                <a:ea typeface="微软雅黑" panose="020B0503020204020204" pitchFamily="34" charset="-122"/>
              </a:rPr>
              <a:t>历史选择了中国共产党，这不是一句空话。</a:t>
            </a:r>
            <a:r>
              <a:rPr lang="en-US" altLang="zh-CN" sz="1600" dirty="0">
                <a:solidFill>
                  <a:srgbClr val="5F0F05"/>
                </a:solidFill>
                <a:latin typeface="微软雅黑" panose="020B0503020204020204" pitchFamily="34" charset="-122"/>
                <a:ea typeface="微软雅黑" panose="020B0503020204020204" pitchFamily="34" charset="-122"/>
              </a:rPr>
              <a:t>1840</a:t>
            </a:r>
            <a:r>
              <a:rPr lang="zh-CN" altLang="en-US" sz="1600" dirty="0">
                <a:solidFill>
                  <a:srgbClr val="5F0F05"/>
                </a:solidFill>
                <a:latin typeface="微软雅黑" panose="020B0503020204020204" pitchFamily="34" charset="-122"/>
                <a:ea typeface="微软雅黑" panose="020B0503020204020204" pitchFamily="34" charset="-122"/>
              </a:rPr>
              <a:t>年鸦片战争后，中国尝试过许多救亡图存之路，从太平天国、戊戌变法到辛亥革命，从旧式农民起义到资产阶级改良运动，最后都走不通，只有中国共产党领导的革命事业成功了。说明中国共产党代表了人民的意愿和心声，顺应了历史的规律。</a:t>
            </a:r>
            <a:endParaRPr lang="zh-CN" altLang="en-US" sz="1600" dirty="0">
              <a:solidFill>
                <a:srgbClr val="5F0F05"/>
              </a:solidFill>
              <a:latin typeface="微软雅黑" panose="020B0503020204020204" pitchFamily="34" charset="-122"/>
              <a:ea typeface="微软雅黑" panose="020B0503020204020204" pitchFamily="34" charset="-122"/>
            </a:endParaRPr>
          </a:p>
        </p:txBody>
      </p:sp>
      <p:sp>
        <p:nvSpPr>
          <p:cNvPr id="4" name="矩形 3"/>
          <p:cNvSpPr/>
          <p:nvPr/>
        </p:nvSpPr>
        <p:spPr>
          <a:xfrm>
            <a:off x="2413261" y="1895404"/>
            <a:ext cx="5314921" cy="461665"/>
          </a:xfrm>
          <a:prstGeom prst="rect">
            <a:avLst/>
          </a:prstGeom>
          <a:noFill/>
        </p:spPr>
        <p:txBody>
          <a:bodyPr wrap="square" rtlCol="0">
            <a:spAutoFit/>
          </a:bodyPr>
          <a:lstStyle/>
          <a:p>
            <a:pPr algn="just"/>
            <a:r>
              <a:rPr lang="zh-CN" altLang="en-US" sz="2400" b="1" dirty="0">
                <a:solidFill>
                  <a:srgbClr val="C00000"/>
                </a:solidFill>
                <a:latin typeface="微软雅黑" panose="020B0503020204020204" pitchFamily="34" charset="-122"/>
                <a:ea typeface="微软雅黑" panose="020B0503020204020204" pitchFamily="34" charset="-122"/>
              </a:rPr>
              <a:t>新民主主义革命时期</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50100" y="1326763"/>
            <a:ext cx="11291800" cy="5174580"/>
            <a:chOff x="337575" y="995072"/>
            <a:chExt cx="8468850" cy="3880935"/>
          </a:xfrm>
        </p:grpSpPr>
        <p:sp>
          <p:nvSpPr>
            <p:cNvPr id="13" name="矩形 12"/>
            <p:cNvSpPr/>
            <p:nvPr/>
          </p:nvSpPr>
          <p:spPr>
            <a:xfrm>
              <a:off x="337575" y="1206109"/>
              <a:ext cx="8468850" cy="36698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TextBox 43"/>
            <p:cNvSpPr txBox="1"/>
            <p:nvPr/>
          </p:nvSpPr>
          <p:spPr>
            <a:xfrm>
              <a:off x="3294112" y="995072"/>
              <a:ext cx="2555776" cy="377075"/>
            </a:xfrm>
            <a:prstGeom prst="rect">
              <a:avLst/>
            </a:prstGeom>
            <a:solidFill>
              <a:srgbClr val="C00000"/>
            </a:solidFill>
          </p:spPr>
          <p:txBody>
            <a:bodyPr wrap="square" rtlCol="0">
              <a:spAutoFit/>
            </a:bodyPr>
            <a:lstStyle>
              <a:defPPr>
                <a:defRPr lang="zh-CN"/>
              </a:defPPr>
              <a:lvl1pPr>
                <a:defRPr sz="2400" b="1">
                  <a:solidFill>
                    <a:schemeClr val="accent2"/>
                  </a:solidFill>
                  <a:latin typeface="+mj-ea"/>
                  <a:ea typeface="+mj-ea"/>
                </a:defRPr>
              </a:lvl1pPr>
            </a:lstStyle>
            <a:p>
              <a:pPr algn="ctr"/>
              <a:r>
                <a:rPr lang="zh-CN" altLang="en-US" sz="2665" dirty="0">
                  <a:solidFill>
                    <a:srgbClr val="FFF8E6"/>
                  </a:solidFill>
                  <a:latin typeface="微软雅黑" panose="020B0503020204020204" pitchFamily="34" charset="-122"/>
                  <a:ea typeface="微软雅黑" panose="020B0503020204020204" pitchFamily="34" charset="-122"/>
                </a:rPr>
                <a:t>党史发展的三个阶段</a:t>
              </a:r>
              <a:endParaRPr lang="zh-CN" altLang="zh-CN" sz="2665" dirty="0">
                <a:solidFill>
                  <a:srgbClr val="FFF8E6"/>
                </a:solidFill>
                <a:latin typeface="微软雅黑" panose="020B0503020204020204" pitchFamily="34" charset="-122"/>
                <a:ea typeface="微软雅黑" panose="020B0503020204020204" pitchFamily="34" charset="-122"/>
              </a:endParaRPr>
            </a:p>
          </p:txBody>
        </p:sp>
      </p:grpSp>
      <p:sp>
        <p:nvSpPr>
          <p:cNvPr id="7" name="Rectangle 3"/>
          <p:cNvSpPr>
            <a:spLocks noGrp="1"/>
          </p:cNvSpPr>
          <p:nvPr/>
        </p:nvSpPr>
        <p:spPr>
          <a:xfrm>
            <a:off x="2413261" y="3801272"/>
            <a:ext cx="9155348" cy="830997"/>
          </a:xfrm>
          <a:prstGeom prst="rect">
            <a:avLst/>
          </a:prstGeom>
          <a:noFill/>
        </p:spPr>
        <p:txBody>
          <a:bodyPr wrap="square" rtlCol="0">
            <a:spAutoFit/>
          </a:bodyPr>
          <a:lstStyle/>
          <a:p>
            <a:pPr algn="just" eaLnBrk="1"/>
            <a:r>
              <a:rPr lang="zh-CN" altLang="en-US" sz="1600" dirty="0">
                <a:solidFill>
                  <a:srgbClr val="5F0F05"/>
                </a:solidFill>
                <a:latin typeface="微软雅黑" panose="020B0503020204020204" pitchFamily="34" charset="-122"/>
                <a:ea typeface="微软雅黑" panose="020B0503020204020204" pitchFamily="34" charset="-122"/>
              </a:rPr>
              <a:t>旧中国留下了一个经济凋敝、百废待兴的烂摊子。中国共产党顶住各种压力，领导中国人民，自力更生，艰苦奋斗，使中国从一个落后的农业国发展成具备独立、完整的工业体系的国家。这说明尽管社会主义道路是前无古人，充满着探索和艰辛，中国共产党有能力带领中国人民建设好新中国。</a:t>
            </a:r>
            <a:endParaRPr lang="zh-CN" altLang="en-US" sz="1600" dirty="0">
              <a:solidFill>
                <a:srgbClr val="5F0F05"/>
              </a:solidFill>
              <a:latin typeface="微软雅黑" panose="020B0503020204020204" pitchFamily="34" charset="-122"/>
              <a:ea typeface="微软雅黑" panose="020B0503020204020204" pitchFamily="34" charset="-122"/>
            </a:endParaRPr>
          </a:p>
        </p:txBody>
      </p:sp>
      <p:sp>
        <p:nvSpPr>
          <p:cNvPr id="8" name="矩形 7"/>
          <p:cNvSpPr/>
          <p:nvPr/>
        </p:nvSpPr>
        <p:spPr>
          <a:xfrm>
            <a:off x="2413261" y="3323075"/>
            <a:ext cx="5314921" cy="461665"/>
          </a:xfrm>
          <a:prstGeom prst="rect">
            <a:avLst/>
          </a:prstGeom>
          <a:noFill/>
        </p:spPr>
        <p:txBody>
          <a:bodyPr wrap="square" rtlCol="0">
            <a:spAutoFit/>
          </a:bodyPr>
          <a:lstStyle/>
          <a:p>
            <a:pPr algn="just"/>
            <a:r>
              <a:rPr lang="zh-CN" altLang="en-US" sz="2400" b="1" dirty="0">
                <a:solidFill>
                  <a:srgbClr val="C00000"/>
                </a:solidFill>
                <a:latin typeface="微软雅黑" panose="020B0503020204020204" pitchFamily="34" charset="-122"/>
                <a:ea typeface="微软雅黑" panose="020B0503020204020204" pitchFamily="34" charset="-122"/>
              </a:rPr>
              <a:t>社会主义革命和社会主义建设时期</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 name="Rectangle 3"/>
          <p:cNvSpPr>
            <a:spLocks noGrp="1"/>
          </p:cNvSpPr>
          <p:nvPr/>
        </p:nvSpPr>
        <p:spPr>
          <a:xfrm>
            <a:off x="2413260" y="5244666"/>
            <a:ext cx="9161451" cy="1077218"/>
          </a:xfrm>
          <a:prstGeom prst="rect">
            <a:avLst/>
          </a:prstGeom>
          <a:noFill/>
        </p:spPr>
        <p:txBody>
          <a:bodyPr wrap="square" rtlCol="0">
            <a:spAutoFit/>
          </a:bodyPr>
          <a:lstStyle/>
          <a:p>
            <a:pPr algn="just" eaLnBrk="1"/>
            <a:r>
              <a:rPr lang="zh-CN" altLang="en-US" sz="1600" dirty="0">
                <a:solidFill>
                  <a:srgbClr val="5F0F05"/>
                </a:solidFill>
                <a:latin typeface="微软雅黑" panose="020B0503020204020204" pitchFamily="34" charset="-122"/>
                <a:ea typeface="微软雅黑" panose="020B0503020204020204" pitchFamily="34" charset="-122"/>
              </a:rPr>
              <a:t>中国要发展、生活要小康，就要回答好什么是社会主义，怎样建设社会主义的问题。</a:t>
            </a:r>
            <a:r>
              <a:rPr lang="en-US" altLang="zh-CN" sz="1600" dirty="0">
                <a:solidFill>
                  <a:srgbClr val="5F0F05"/>
                </a:solidFill>
                <a:latin typeface="微软雅黑" panose="020B0503020204020204" pitchFamily="34" charset="-122"/>
                <a:ea typeface="微软雅黑" panose="020B0503020204020204" pitchFamily="34" charset="-122"/>
              </a:rPr>
              <a:t>2015</a:t>
            </a:r>
            <a:r>
              <a:rPr lang="zh-CN" altLang="en-US" sz="1600" dirty="0">
                <a:solidFill>
                  <a:srgbClr val="5F0F05"/>
                </a:solidFill>
                <a:latin typeface="微软雅黑" panose="020B0503020204020204" pitchFamily="34" charset="-122"/>
                <a:ea typeface="微软雅黑" panose="020B0503020204020204" pitchFamily="34" charset="-122"/>
              </a:rPr>
              <a:t>年，我国经济总量超过</a:t>
            </a:r>
            <a:r>
              <a:rPr lang="en-US" altLang="zh-CN" sz="1600" dirty="0">
                <a:solidFill>
                  <a:srgbClr val="5F0F05"/>
                </a:solidFill>
                <a:latin typeface="微软雅黑" panose="020B0503020204020204" pitchFamily="34" charset="-122"/>
                <a:ea typeface="微软雅黑" panose="020B0503020204020204" pitchFamily="34" charset="-122"/>
              </a:rPr>
              <a:t>67.67</a:t>
            </a:r>
            <a:r>
              <a:rPr lang="zh-CN" altLang="en-US" sz="1600" dirty="0">
                <a:solidFill>
                  <a:srgbClr val="5F0F05"/>
                </a:solidFill>
                <a:latin typeface="微软雅黑" panose="020B0503020204020204" pitchFamily="34" charset="-122"/>
                <a:ea typeface="微软雅黑" panose="020B0503020204020204" pitchFamily="34" charset="-122"/>
              </a:rPr>
              <a:t>万亿元人民币，跃居世界第二，人民生活实现了从贫困到温饱再到总体小康的跨越。这就告诉我们，中国共产党成功开创了中国特色社会主义的伟大道路，从理论和实践上解决和回答了这个重大课题。</a:t>
            </a:r>
            <a:endParaRPr lang="zh-CN" altLang="en-US" sz="1600" dirty="0">
              <a:solidFill>
                <a:srgbClr val="5F0F05"/>
              </a:solidFill>
              <a:latin typeface="微软雅黑" panose="020B0503020204020204" pitchFamily="34" charset="-122"/>
              <a:ea typeface="微软雅黑" panose="020B0503020204020204" pitchFamily="34" charset="-122"/>
            </a:endParaRPr>
          </a:p>
        </p:txBody>
      </p:sp>
      <p:sp>
        <p:nvSpPr>
          <p:cNvPr id="11" name="矩形 10"/>
          <p:cNvSpPr/>
          <p:nvPr/>
        </p:nvSpPr>
        <p:spPr>
          <a:xfrm>
            <a:off x="2413261" y="4718389"/>
            <a:ext cx="5314921" cy="461665"/>
          </a:xfrm>
          <a:prstGeom prst="rect">
            <a:avLst/>
          </a:prstGeom>
          <a:noFill/>
        </p:spPr>
        <p:txBody>
          <a:bodyPr wrap="square" rtlCol="0">
            <a:spAutoFit/>
          </a:bodyPr>
          <a:lstStyle/>
          <a:p>
            <a:pPr algn="just"/>
            <a:r>
              <a:rPr lang="zh-CN" altLang="en-US" sz="2400" b="1" dirty="0">
                <a:solidFill>
                  <a:srgbClr val="C00000"/>
                </a:solidFill>
                <a:latin typeface="微软雅黑" panose="020B0503020204020204" pitchFamily="34" charset="-122"/>
                <a:ea typeface="微软雅黑" panose="020B0503020204020204" pitchFamily="34" charset="-122"/>
              </a:rPr>
              <a:t>改革开放和社会主义现代化建设时期</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854644" y="3429000"/>
            <a:ext cx="1248139" cy="1248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F8E6"/>
                </a:solidFill>
                <a:latin typeface="微软雅黑" panose="020B0503020204020204" pitchFamily="34" charset="-122"/>
                <a:ea typeface="微软雅黑" panose="020B0503020204020204" pitchFamily="34" charset="-122"/>
              </a:rPr>
              <a:t>1949-1978</a:t>
            </a:r>
            <a:endParaRPr lang="zh-CN" altLang="en-US" sz="2400" b="1" dirty="0">
              <a:solidFill>
                <a:srgbClr val="FFF8E6"/>
              </a:solidFill>
              <a:latin typeface="微软雅黑" panose="020B0503020204020204" pitchFamily="34" charset="-122"/>
              <a:ea typeface="微软雅黑" panose="020B0503020204020204" pitchFamily="34" charset="-122"/>
            </a:endParaRPr>
          </a:p>
        </p:txBody>
      </p:sp>
      <p:sp>
        <p:nvSpPr>
          <p:cNvPr id="16" name="矩形 15"/>
          <p:cNvSpPr/>
          <p:nvPr/>
        </p:nvSpPr>
        <p:spPr>
          <a:xfrm>
            <a:off x="854644" y="4910555"/>
            <a:ext cx="1248139" cy="1248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FFF8E6"/>
                </a:solidFill>
                <a:latin typeface="微软雅黑" panose="020B0503020204020204" pitchFamily="34" charset="-122"/>
                <a:ea typeface="微软雅黑" panose="020B0503020204020204" pitchFamily="34" charset="-122"/>
              </a:rPr>
              <a:t>1978-</a:t>
            </a:r>
            <a:r>
              <a:rPr lang="zh-CN" altLang="en-US" sz="2400" b="1">
                <a:solidFill>
                  <a:srgbClr val="FFF8E6"/>
                </a:solidFill>
                <a:latin typeface="微软雅黑" panose="020B0503020204020204" pitchFamily="34" charset="-122"/>
                <a:ea typeface="微软雅黑" panose="020B0503020204020204" pitchFamily="34" charset="-122"/>
              </a:rPr>
              <a:t>到今</a:t>
            </a:r>
            <a:endParaRPr lang="zh-CN" altLang="en-US" sz="2400" b="1" dirty="0">
              <a:solidFill>
                <a:srgbClr val="FFF8E6"/>
              </a:solidFill>
              <a:latin typeface="微软雅黑" panose="020B0503020204020204" pitchFamily="34" charset="-122"/>
              <a:ea typeface="微软雅黑" panose="020B0503020204020204" pitchFamily="34" charset="-122"/>
            </a:endParaRPr>
          </a:p>
        </p:txBody>
      </p:sp>
      <p:sp>
        <p:nvSpPr>
          <p:cNvPr id="20" name="矩形: 圆角 19"/>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1000"/>
                                        <p:tgtEl>
                                          <p:spTgt spid="19"/>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0-#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0-#ppt_w/2"/>
                                          </p:val>
                                        </p:tav>
                                        <p:tav tm="100000">
                                          <p:val>
                                            <p:strVal val="#ppt_x"/>
                                          </p:val>
                                        </p:tav>
                                      </p:tavLst>
                                    </p:anim>
                                    <p:anim calcmode="lin" valueType="num">
                                      <p:cBhvr additive="base">
                                        <p:cTn id="20" dur="75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750"/>
                                        <p:tgtEl>
                                          <p:spTgt spid="4"/>
                                        </p:tgtEl>
                                      </p:cBhvr>
                                    </p:animEffect>
                                    <p:anim calcmode="lin" valueType="num">
                                      <p:cBhvr>
                                        <p:cTn id="25" dur="750" fill="hold"/>
                                        <p:tgtEl>
                                          <p:spTgt spid="4"/>
                                        </p:tgtEl>
                                        <p:attrNameLst>
                                          <p:attrName>ppt_x</p:attrName>
                                        </p:attrNameLst>
                                      </p:cBhvr>
                                      <p:tavLst>
                                        <p:tav tm="0">
                                          <p:val>
                                            <p:strVal val="#ppt_x"/>
                                          </p:val>
                                        </p:tav>
                                        <p:tav tm="100000">
                                          <p:val>
                                            <p:strVal val="#ppt_x"/>
                                          </p:val>
                                        </p:tav>
                                      </p:tavLst>
                                    </p:anim>
                                    <p:anim calcmode="lin" valueType="num">
                                      <p:cBhvr>
                                        <p:cTn id="26" dur="75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anim calcmode="lin" valueType="num">
                                      <p:cBhvr>
                                        <p:cTn id="30" dur="750" fill="hold"/>
                                        <p:tgtEl>
                                          <p:spTgt spid="8"/>
                                        </p:tgtEl>
                                        <p:attrNameLst>
                                          <p:attrName>ppt_x</p:attrName>
                                        </p:attrNameLst>
                                      </p:cBhvr>
                                      <p:tavLst>
                                        <p:tav tm="0">
                                          <p:val>
                                            <p:strVal val="#ppt_x"/>
                                          </p:val>
                                        </p:tav>
                                        <p:tav tm="100000">
                                          <p:val>
                                            <p:strVal val="#ppt_x"/>
                                          </p:val>
                                        </p:tav>
                                      </p:tavLst>
                                    </p:anim>
                                    <p:anim calcmode="lin" valueType="num">
                                      <p:cBhvr>
                                        <p:cTn id="31" dur="75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ppt_x</p:attrName>
                                        </p:attrNameLst>
                                      </p:cBhvr>
                                      <p:tavLst>
                                        <p:tav tm="0">
                                          <p:val>
                                            <p:strVal val="#ppt_x"/>
                                          </p:val>
                                        </p:tav>
                                        <p:tav tm="100000">
                                          <p:val>
                                            <p:strVal val="#ppt_x"/>
                                          </p:val>
                                        </p:tav>
                                      </p:tavLst>
                                    </p:anim>
                                    <p:anim calcmode="lin" valueType="num">
                                      <p:cBhvr>
                                        <p:cTn id="36" dur="750" fill="hold"/>
                                        <p:tgtEl>
                                          <p:spTgt spid="11"/>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up)">
                                      <p:cBhvr>
                                        <p:cTn id="40" dur="750"/>
                                        <p:tgtEl>
                                          <p:spTgt spid="3"/>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750"/>
                                        <p:tgtEl>
                                          <p:spTgt spid="7"/>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750"/>
                                        <p:tgtEl>
                                          <p:spTgt spid="10"/>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4" grpId="0"/>
      <p:bldP spid="7" grpId="0"/>
      <p:bldP spid="8" grpId="0"/>
      <p:bldP spid="10" grpId="0"/>
      <p:bldP spid="11" grpId="0"/>
      <p:bldP spid="15" grpId="0" animBg="1"/>
      <p:bldP spid="16"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887428" y="2903181"/>
            <a:ext cx="6417141" cy="923330"/>
          </a:xfrm>
          <a:prstGeom prst="rect">
            <a:avLst/>
          </a:prstGeom>
          <a:noFill/>
        </p:spPr>
        <p:txBody>
          <a:bodyPr wrap="none" rtlCol="0">
            <a:spAutoFit/>
          </a:bodyPr>
          <a:lstStyle/>
          <a:p>
            <a:r>
              <a:rPr lang="zh-CN" altLang="en-US" sz="5400" dirty="0">
                <a:solidFill>
                  <a:srgbClr val="C00000"/>
                </a:solidFill>
                <a:latin typeface="TypeLand 康熙字典體試用版" pitchFamily="50" charset="-120"/>
                <a:ea typeface="TypeLand 康熙字典體試用版" pitchFamily="50" charset="-120"/>
              </a:rPr>
              <a:t>新民主主义革命时期</a:t>
            </a:r>
            <a:endParaRPr lang="zh-CN" altLang="en-US" sz="5400" dirty="0">
              <a:solidFill>
                <a:srgbClr val="C00000"/>
              </a:solidFill>
              <a:latin typeface="TypeLand 康熙字典體試用版" pitchFamily="50" charset="-120"/>
              <a:ea typeface="TypeLand 康熙字典體試用版" pitchFamily="50" charset="-120"/>
            </a:endParaRPr>
          </a:p>
        </p:txBody>
      </p:sp>
      <p:pic>
        <p:nvPicPr>
          <p:cNvPr id="5" name="图片 4"/>
          <p:cNvPicPr>
            <a:picLocks noChangeAspect="1"/>
          </p:cNvPicPr>
          <p:nvPr/>
        </p:nvPicPr>
        <p:blipFill>
          <a:blip r:embed="rId1" cstate="hqprint">
            <a:extLst>
              <a:ext uri="{BEBA8EAE-BF5A-486C-A8C5-ECC9F3942E4B}">
                <a14:imgProps xmlns:a14="http://schemas.microsoft.com/office/drawing/2010/main">
                  <a14:imgLayer r:embed="rId2">
                    <a14:imgEffect>
                      <a14:colorTemperature colorTemp="5800"/>
                    </a14:imgEffect>
                  </a14:imgLayer>
                </a14:imgProps>
              </a:ext>
              <a:ext uri="{28A0092B-C50C-407E-A947-70E740481C1C}">
                <a14:useLocalDpi xmlns:a14="http://schemas.microsoft.com/office/drawing/2010/main" val="0"/>
              </a:ext>
            </a:extLst>
          </a:blip>
          <a:stretch>
            <a:fillRect/>
          </a:stretch>
        </p:blipFill>
        <p:spPr>
          <a:xfrm>
            <a:off x="0" y="3600542"/>
            <a:ext cx="12192000" cy="3257458"/>
          </a:xfrm>
          <a:prstGeom prst="rect">
            <a:avLst/>
          </a:prstGeom>
        </p:spPr>
      </p:pic>
      <p:grpSp>
        <p:nvGrpSpPr>
          <p:cNvPr id="6" name="组合 5"/>
          <p:cNvGrpSpPr/>
          <p:nvPr/>
        </p:nvGrpSpPr>
        <p:grpSpPr>
          <a:xfrm>
            <a:off x="5195999" y="811651"/>
            <a:ext cx="1800000" cy="1800000"/>
            <a:chOff x="3851921" y="107991"/>
            <a:chExt cx="1792566" cy="1792567"/>
          </a:xfrm>
        </p:grpSpPr>
        <p:sp>
          <p:nvSpPr>
            <p:cNvPr id="7"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任意多边形 7"/>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rotWithShape="1">
          <a:blip r:embed="rId3" cstate="hqprint">
            <a:extLst>
              <a:ext uri="{BEBA8EAE-BF5A-486C-A8C5-ECC9F3942E4B}">
                <a14:imgProps xmlns:a14="http://schemas.microsoft.com/office/drawing/2010/main">
                  <a14:imgLayer r:embed="rId4">
                    <a14:imgEffect>
                      <a14:colorTemperature colorTemp="5355"/>
                    </a14:imgEffect>
                  </a14:imgLayer>
                </a14:imgProps>
              </a:ext>
              <a:ext uri="{28A0092B-C50C-407E-A947-70E740481C1C}">
                <a14:useLocalDpi xmlns:a14="http://schemas.microsoft.com/office/drawing/2010/main" val="0"/>
              </a:ext>
            </a:extLst>
          </a:blip>
          <a:srcRect l="88711" t="-1" r="2489" b="35"/>
          <a:stretch>
            <a:fillRect/>
          </a:stretch>
        </p:blipFill>
        <p:spPr>
          <a:xfrm rot="16200000">
            <a:off x="5698443" y="382829"/>
            <a:ext cx="799436"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sp>
        <p:nvSpPr>
          <p:cNvPr id="9" name="矩形: 圆角 8"/>
          <p:cNvSpPr/>
          <p:nvPr/>
        </p:nvSpPr>
        <p:spPr>
          <a:xfrm>
            <a:off x="10947559" y="7097184"/>
            <a:ext cx="1219200" cy="121920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42"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53" presetClass="entr" presetSubtype="16"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6" presetClass="emph" presetSubtype="0" fill="hold" nodeType="withEffect">
                                  <p:stCondLst>
                                    <p:cond delay="1500"/>
                                  </p:stCondLst>
                                  <p:childTnLst>
                                    <p:animEffect transition="out" filter="fade">
                                      <p:cBhvr>
                                        <p:cTn id="19" dur="500" tmFilter="0, 0; .2, .5; .8, .5; 1, 0"/>
                                        <p:tgtEl>
                                          <p:spTgt spid="6"/>
                                        </p:tgtEl>
                                      </p:cBhvr>
                                    </p:animEffect>
                                    <p:animScale>
                                      <p:cBhvr>
                                        <p:cTn id="20" dur="250" autoRev="1" fill="hold"/>
                                        <p:tgtEl>
                                          <p:spTgt spid="6"/>
                                        </p:tgtEl>
                                      </p:cBhvr>
                                      <p:by x="105000" y="105000"/>
                                    </p:animScale>
                                  </p:childTnLst>
                                </p:cTn>
                              </p:par>
                              <p:par>
                                <p:cTn id="21" presetID="23" presetClass="entr" presetSubtype="528" fill="hold" grpId="0" nodeType="withEffect">
                                  <p:stCondLst>
                                    <p:cond delay="1500"/>
                                  </p:stCondLst>
                                  <p:iterate type="lt">
                                    <p:tmPct val="5000"/>
                                  </p:iterate>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fltVal val="0"/>
                                          </p:val>
                                        </p:tav>
                                        <p:tav tm="100000">
                                          <p:val>
                                            <p:strVal val="#ppt_w"/>
                                          </p:val>
                                        </p:tav>
                                      </p:tavLst>
                                    </p:anim>
                                    <p:anim calcmode="lin" valueType="num">
                                      <p:cBhvr>
                                        <p:cTn id="24" dur="1000" fill="hold"/>
                                        <p:tgtEl>
                                          <p:spTgt spid="13"/>
                                        </p:tgtEl>
                                        <p:attrNameLst>
                                          <p:attrName>ppt_h</p:attrName>
                                        </p:attrNameLst>
                                      </p:cBhvr>
                                      <p:tavLst>
                                        <p:tav tm="0">
                                          <p:val>
                                            <p:fltVal val="0"/>
                                          </p:val>
                                        </p:tav>
                                        <p:tav tm="100000">
                                          <p:val>
                                            <p:strVal val="#ppt_h"/>
                                          </p:val>
                                        </p:tav>
                                      </p:tavLst>
                                    </p:anim>
                                    <p:anim calcmode="lin" valueType="num">
                                      <p:cBhvr>
                                        <p:cTn id="25" dur="1000" fill="hold"/>
                                        <p:tgtEl>
                                          <p:spTgt spid="13"/>
                                        </p:tgtEl>
                                        <p:attrNameLst>
                                          <p:attrName>ppt_x</p:attrName>
                                        </p:attrNameLst>
                                      </p:cBhvr>
                                      <p:tavLst>
                                        <p:tav tm="0">
                                          <p:val>
                                            <p:fltVal val="0.5"/>
                                          </p:val>
                                        </p:tav>
                                        <p:tav tm="100000">
                                          <p:val>
                                            <p:strVal val="#ppt_x"/>
                                          </p:val>
                                        </p:tav>
                                      </p:tavLst>
                                    </p:anim>
                                    <p:anim calcmode="lin" valueType="num">
                                      <p:cBhvr>
                                        <p:cTn id="26" dur="1000" fill="hold"/>
                                        <p:tgtEl>
                                          <p:spTgt spid="13"/>
                                        </p:tgtEl>
                                        <p:attrNameLst>
                                          <p:attrName>ppt_y</p:attrName>
                                        </p:attrNameLst>
                                      </p:cBhvr>
                                      <p:tavLst>
                                        <p:tav tm="0">
                                          <p:val>
                                            <p:fltVal val="0.5"/>
                                          </p:val>
                                        </p:tav>
                                        <p:tav tm="100000">
                                          <p:val>
                                            <p:strVal val="#ppt_y"/>
                                          </p:val>
                                        </p:tav>
                                      </p:tavLst>
                                    </p:anim>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MH" val="20161208162329"/>
  <p:tag name="MH_LIBRARY" val="GRAPHIC"/>
  <p:tag name="MH_TYPE" val="Other"/>
  <p:tag name="MH_ORDER" val="1"/>
</p:tagLst>
</file>

<file path=ppt/tags/tag12.xml><?xml version="1.0" encoding="utf-8"?>
<p:tagLst xmlns:p="http://schemas.openxmlformats.org/presentationml/2006/main">
  <p:tag name="MH" val="20161208162329"/>
  <p:tag name="MH_LIBRARY" val="GRAPHIC"/>
  <p:tag name="MH_TYPE" val="Other"/>
  <p:tag name="MH_ORDER" val="2"/>
</p:tagLst>
</file>

<file path=ppt/tags/tag13.xml><?xml version="1.0" encoding="utf-8"?>
<p:tagLst xmlns:p="http://schemas.openxmlformats.org/presentationml/2006/main">
  <p:tag name="MH" val="20161208162329"/>
  <p:tag name="MH_LIBRARY" val="GRAPHIC"/>
  <p:tag name="MH_TYPE" val="Other"/>
  <p:tag name="MH_ORDER" val="3"/>
</p:tagLst>
</file>

<file path=ppt/tags/tag14.xml><?xml version="1.0" encoding="utf-8"?>
<p:tagLst xmlns:p="http://schemas.openxmlformats.org/presentationml/2006/main">
  <p:tag name="MH" val="20161208162329"/>
  <p:tag name="MH_LIBRARY" val="GRAPHIC"/>
  <p:tag name="MH_TYPE" val="Other"/>
  <p:tag name="MH_ORDER" val="4"/>
</p:tagLst>
</file>

<file path=ppt/tags/tag15.xml><?xml version="1.0" encoding="utf-8"?>
<p:tagLst xmlns:p="http://schemas.openxmlformats.org/presentationml/2006/main">
  <p:tag name="MH" val="20161208162329"/>
  <p:tag name="MH_LIBRARY" val="GRAPHIC"/>
  <p:tag name="MH_TYPE" val="Other"/>
  <p:tag name="MH_ORDER" val="5"/>
</p:tagLst>
</file>

<file path=ppt/tags/tag16.xml><?xml version="1.0" encoding="utf-8"?>
<p:tagLst xmlns:p="http://schemas.openxmlformats.org/presentationml/2006/main">
  <p:tag name="MH" val="20161208162329"/>
  <p:tag name="MH_LIBRARY" val="GRAPHIC"/>
  <p:tag name="MH_TYPE" val="Other"/>
  <p:tag name="MH_ORDER" val="6"/>
</p:tagLst>
</file>

<file path=ppt/tags/tag17.xml><?xml version="1.0" encoding="utf-8"?>
<p:tagLst xmlns:p="http://schemas.openxmlformats.org/presentationml/2006/main">
  <p:tag name="MH" val="20161208162329"/>
  <p:tag name="MH_LIBRARY" val="GRAPHIC"/>
  <p:tag name="MH_TYPE" val="Other"/>
  <p:tag name="MH_ORDER" val="7"/>
</p:tagLst>
</file>

<file path=ppt/tags/tag18.xml><?xml version="1.0" encoding="utf-8"?>
<p:tagLst xmlns:p="http://schemas.openxmlformats.org/presentationml/2006/main">
  <p:tag name="MH" val="20161208162329"/>
  <p:tag name="MH_LIBRARY" val="GRAPHIC"/>
  <p:tag name="MH_TYPE" val="Title"/>
  <p:tag name="MH_ORDER" val="1"/>
</p:tagLst>
</file>

<file path=ppt/tags/tag19.xml><?xml version="1.0" encoding="utf-8"?>
<p:tagLst xmlns:p="http://schemas.openxmlformats.org/presentationml/2006/main">
  <p:tag name="MH" val="20161208162329"/>
  <p:tag name="MH_LIBRARY" val="GRAPHIC"/>
  <p:tag name="MH_TYPE" val="Other"/>
  <p:tag name="MH_ORDER" val="8"/>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MH" val="20161208162329"/>
  <p:tag name="MH_LIBRARY" val="GRAPHIC"/>
  <p:tag name="MH_TYPE" val="Other"/>
  <p:tag name="MH_ORDER" val="9"/>
</p:tagLst>
</file>

<file path=ppt/tags/tag21.xml><?xml version="1.0" encoding="utf-8"?>
<p:tagLst xmlns:p="http://schemas.openxmlformats.org/presentationml/2006/main">
  <p:tag name="MH" val="20161208162329"/>
  <p:tag name="MH_LIBRARY" val="GRAPHIC"/>
  <p:tag name="MH_TYPE" val="Other"/>
  <p:tag name="MH_ORDER" val="10"/>
</p:tagLst>
</file>

<file path=ppt/tags/tag22.xml><?xml version="1.0" encoding="utf-8"?>
<p:tagLst xmlns:p="http://schemas.openxmlformats.org/presentationml/2006/main">
  <p:tag name="MH" val="20161208162329"/>
  <p:tag name="MH_LIBRARY" val="GRAPHIC"/>
  <p:tag name="MH_TYPE" val="Other"/>
  <p:tag name="MH_ORDER" val="11"/>
</p:tagLst>
</file>

<file path=ppt/tags/tag23.xml><?xml version="1.0" encoding="utf-8"?>
<p:tagLst xmlns:p="http://schemas.openxmlformats.org/presentationml/2006/main">
  <p:tag name="MH" val="20161208160551"/>
  <p:tag name="MH_LIBRARY" val="GRAPHIC"/>
  <p:tag name="MH_TYPE" val="Other"/>
  <p:tag name="MH_ORDER" val="1"/>
</p:tagLst>
</file>

<file path=ppt/tags/tag24.xml><?xml version="1.0" encoding="utf-8"?>
<p:tagLst xmlns:p="http://schemas.openxmlformats.org/presentationml/2006/main">
  <p:tag name="MH" val="20161208160551"/>
  <p:tag name="MH_LIBRARY" val="GRAPHIC"/>
  <p:tag name="MH_TYPE" val="Other"/>
  <p:tag name="MH_ORDER" val="1"/>
</p:tagLst>
</file>

<file path=ppt/tags/tag25.xml><?xml version="1.0" encoding="utf-8"?>
<p:tagLst xmlns:p="http://schemas.openxmlformats.org/presentationml/2006/main">
  <p:tag name="MH" val="20161208160551"/>
  <p:tag name="MH_LIBRARY" val="GRAPHIC"/>
  <p:tag name="MH_TYPE" val="Other"/>
  <p:tag name="MH_ORDER" val="1"/>
</p:tagLst>
</file>

<file path=ppt/tags/tag26.xml><?xml version="1.0" encoding="utf-8"?>
<p:tagLst xmlns:p="http://schemas.openxmlformats.org/presentationml/2006/main">
  <p:tag name="MH" val="20161208160551"/>
  <p:tag name="MH_LIBRARY" val="GRAPHIC"/>
  <p:tag name="MH_TYPE" val="Title"/>
  <p:tag name="MH_ORDER" val="1"/>
</p:tagLst>
</file>

<file path=ppt/tags/tag27.xml><?xml version="1.0" encoding="utf-8"?>
<p:tagLst xmlns:p="http://schemas.openxmlformats.org/presentationml/2006/main">
  <p:tag name="MH" val="20170313191839"/>
  <p:tag name="MH_LIBRARY" val="GRAPHIC"/>
  <p:tag name="MH_TYPE" val="Other"/>
  <p:tag name="MH_ORDER" val="2"/>
</p:tagLst>
</file>

<file path=ppt/tags/tag28.xml><?xml version="1.0" encoding="utf-8"?>
<p:tagLst xmlns:p="http://schemas.openxmlformats.org/presentationml/2006/main">
  <p:tag name="MH" val="20170313191839"/>
  <p:tag name="MH_LIBRARY" val="GRAPHIC"/>
  <p:tag name="MH_TYPE" val="Other"/>
  <p:tag name="MH_ORDER" val="2"/>
</p:tagLst>
</file>

<file path=ppt/tags/tag29.xml><?xml version="1.0" encoding="utf-8"?>
<p:tagLst xmlns:p="http://schemas.openxmlformats.org/presentationml/2006/main">
  <p:tag name="ISPRING_ULTRA_SCORM_COURSE_ID" val="BC207926-46AC-438D-AFE8-82F7327297AB"/>
  <p:tag name="ISPRING_SCORM_RATE_SLIDES" val="1"/>
  <p:tag name="ISPRINGONLINEFOLDERID" val="0"/>
  <p:tag name="ISPRINGONLINEFOLDERPATH" val="Content List"/>
  <p:tag name="ISPRINGCLOUDFOLDERID" val="0"/>
  <p:tag name="ISPRINGCLOUDFOLDERPATH" val="Repository"/>
  <p:tag name="ISPRING_PLAYERS_CUSTOMIZATION" val="UEsDBBQAAgAIANm7Wk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Zu1pJ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Nm7WklW7zOUugIAAFQKAAAhAAAAdW5pdmVyc2FsL2ZsYXNoX3NraW5fc2V0dGluZ3MueG1slVZtb9owEP6+X4HYd9K90kkpEqVMqtSt1Vr1u5MciYVjR7ZDx7+fz7EbGwhknCrh557HPp/vjqZqS/niw2SS5oIJ+QxaU14qRDw2ocXNNGu1FnyWC66B6xkXsiZsuvj4037SxDIvqcQO5FjNhuTQHzO3nzESd8a3OdqQIBd1Q/j+QZRilpF8W0rR8uJiaNW+Acko3xrm1Y/5aj14AKNK32uoo5jW12jjJI0EpQBD+r5Gu6hiJAPmT7qyn5Ga/qjztz+Q7aii2sqWn9CGZA0pIU7y9RJtmM/N7vGrzNHOCzT81Yb65TPaIJWRPch487uvaIMK0bTN/9RII0WJCY015x/xXcMEKUz7YVRXaBcFeCE86OIruPTYu94FJPc17PsU21UK9oR5PRgI+OgZg4WWLaSJX3U+VYm3x1ab/oDFhjBlCCHUk55M0E+kVX6bGOt5f+CN8iIgOaBnvArW1rDq4g2IMd7zV6tbOyrC+N6xIEAJOwcGEfZgz/xt0nrEDMCe+cxoAY+c7Y8jOHR1Iv/Gt8S95vn0Gy9wYpY+YX7lvXjSA3auCkJ1gOfUooCFwnBeaA34bGlisS6k5CimlJMdLYmmgv9CXra3l1FpcuBwpXa6sFJNNYNT9WZjNFM6TJddx+XovHE9dr8K/eW69USbIX4zJVqTvKrNr5KaTpzOdIlJzDQ5rcAxaegg7/lGBBp79pCoJnIL8kUINvYYLjSosduLrreG6GkS5CBNTmc5dZucSj9v6wzk2rwaBeWzHIMdsaJlxcyffqXwBsWBYsDbSXVl9uOEvtdlALgiACLzyldtt+g8dcs0ZbAD3/wBYK88dLdUmSodKrilfoCNDkvOIaNq0s2KvlbiGRLgJ/ivJqxo4wPPiLLXJFP2ZlHn+yncxxLNZT/OsPjCSWbXrpaijY3/OIMGxP8m/wFQSwMEFAACAAgA2btaSS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2btaSVgHT52aAQAAHgYAAB8AAAB1bml2ZXJzYWwvaHRtbF9za2luX3NldHRpbmdzLmpzjZTLbsIwEEX3fEXkbitEn9DuUKFSJRaVyq7qwglDiHBsy3ZSUsS/N2NeseOUejbxzckdz0SebS+qF0lI9Bxt7bPdv7t7qwFqRhVw7eqsQ89RJ5plC5hnObCMA/GQ8vjpSd6diZAx4dY0rj7QVjf8iMA3S8p0E5cBCxXQdEArA9p3QNuEEv+cxF6jrH1JjT7HhTGC9xPBDXDT50Ll1DLk6tWuZoUeLEpQF9AlTcAxHdrVRZ4dH4YYTS4RuaS8molU9GOarFMlCr7oyr+qJKj6j6/3wOBp+DJ17FimzZuB3E88HWF0k1KB1nDI+zjFCMKMxsAavgO7/kAd43ZBHl1mOjNHenyD0aQlTaHVpdEYw8V47dXq5hCjzRnYmD1xd4vhEIxWoFpWk3sMBxSykP/4gVKJFDvSQts9P6FM0EXG00PqAUaQw8OibVf3zoXa40+Ic4WEd4VWoeuXd40OHwxdfONMpWNe7eWdhexYSOSBHCKgya4h1J4jxp8juP+MCDWGJqu8Hg/1bKzbQNUa1FwIVp/+69I5/Vy93S9QSwMEFAACAAgA2btaST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2btaSbDtXVduAAAAdgAAABwAAAB1bml2ZXJzYWwvbG9jYWxfc2V0dGluZ3MueG1sDcw9DsIwDEDhvaewvJefjaFpNzYQEuUAVmNQJMdGiYXg9nh7w6c3Ld8q8OHWi2nC4+6AwLpZLvpK+FjP4wmhO2kmMeWEagjLPExiG8md3QN2eAv9uK1cI5yvVEPeGndWJ48zjHCJ57Nwxv08/AF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2btaSXsIry0qCQAAcVsAACkAAAB1bml2ZXJzYWwvc2tpbl9jdXN0b21pemF0aW9uX3NldHRpbmdzLnhtbO1ce2/iyhX/v59iRHWlW6kKD/NKxVIZe0isJYaLnWS3VYUMnoAV4+HaQ3ZzxR/9NP1g/SQ9M7aDTYDYm22vtB28idZn5jxmzmMeP5Fe9OgF2jZidO395jCPBhZhzAuWUf8PCPUW1KfhJCQRYVF1T7n3Apd+MYIHymlAjZgTuE7oarw16tfQUHxQt6N29S68NQfNBuo0cQN3kY5bGrRdKvqlokGb3qhrveqBiFhuSBYkYMel9qq51tcMRhCRkBmBS772lXzvbFN+BFeh43rQL+q3m/zZpVp3epM/qFlvdVp411AVRWkjraXX9dqu07nsqHWEa81WTdkNug2loaB6q1W/bO/qnUZLgbfhZRukNPFlGzU7zWZD3zVwA7iRqg70hrbrKJf1ugracPdS2w2Hg06thur1utLUd622MhzUEPRWQIaqdPkEKroyUNo7daDWuwoaasPBsLnDOm5rLdRt4HattmsOBkqttp/c/eiy07WnFh5OOp1vCDzqgqOtPLaqR4Krt9iGIXS2yXrjO4yguRMRw/1QmUyxhU1btY2xWUliU8Rx2jM1KU+NiUAOnDXpazRgIByNA/8Z/bygm+c/9aqiJe0mTMrmRJaOPDBkvmWMBheLWNRFQMO141f6f4zDJhlUEU76RMIyfA/OguzVdcSnKFuiC0IZnnNMC7reOMHziC7pxdxZPC5Dug3cQmaunjck9L3gEXrXLjsaPqvI9yJmMLLO2Ye7/CnOtoFSFRFuXhvzpxCn78yJn2qsiU8Jvr3Kt2fkgPXJizwmWNU6f86xbpwlyTugq/LnPE8AWvJe6/DnbSZGvjLorvDMb5zt7jvPJMwriSvlWS662W7KxtMmpEs+2Xm+tx39wudTKDzBkltY408hJj5ArrCQl5JpE+PXDzomr4e1pLcGLeDcbHFJSELkZDDTxjcT1fw8G42vxrOBcVWBuiWyEvG0/LnR7n6tt9pQuRK+gpKsG3U0ystCQlirVkyWaU/HoxkIxKOZiT/ZlT7/XZp1fGuPDBNX+sl/SguApeCu0ue/i7DeTqewbsyskaHjmWHNzLEt5mWEbaxX+p/pFq2cJ4IYRU8e+YLYiiAoz15IUOR7rmjgJdsLtqSAPn18oxrmDFYre2poYrXqWzQMn/8sJDtbtoLgWTkRcr3ImfvEFWohREQ7Ly+gXWzNEPxjKw960rXjBRdFtE/Ve8O8mtnj8ciaYVNPKZU+Dlykhw7XVF7QVLXwFGSEsBqH38Y+E9EnJCDV90sLuTaurkfwY3NDrr3lyocf9g3WTDC4ZEKCAowQOHgKUWdZ9+OpzucQFCIHbZwo+kJDNxc0WdcVkG2Y2hhCU7Mz8m0uJpUNjveCBYQOWbAC8m6wZalXeDYYf4IYh9wcl2Qaf4SU/FiS6TO2IIewVYDNVO+MK7F/42mYJkiagwuHxztsy5zFAvj4bD55dBsBhc8wpInIxuiitCYL/3ILjjTU0YlsjwXDZIu3pfdEwJTQhWWugC4oQxrWeXT9cmv8bTZUjRHWZxBu+vh+ZosqyZWunWcUUIYc98kJFrCtJQtnC5nwDG2u54o27nlhwq9b7zfksKT+/JSULlPHn376BpNyBe+IZbBfBmWwTdmwt7TzaUtG8I2G8Fg/aUWRCfhmEywNm+rUGH8fF0XeeuvHVfp7OOrFuLLOetOO989Xcbf9F4yx4hI8MKCiDTxaignDSsyXHFg8/VKMhjkEdZO4nkPB54fTUgLMcSLDpOgdYu5g5nKG3MGMlhNxjweWYcNm657M+emjALPI1dhrx/3Nz4g+gbP5S6rOyQOF/ZJPnKd4IwNrl3B/ES9ntkq5pcU27BEYboLMZRxUINX31vwMVUzs7Q2eZe8N8uO5p1vfFdnte49iRYB53q7J633YQ0jXguo7URrX8aL013caEg9xGuudlNtAvCRoYV9l8vNdHrOwOtWuZ5pqapifKHg++8X5IDv4nIxsazZSB1wCpMnaYYsVrMIP/JxXXFZ8ItDxUAV5yeAt4oSL1b//+a/iYg7siakoof6lrBxIfl418Yu8v5uUkegfBeTY6iDPKl4KMiYHqpS1+PnKNiBAv8uRxYmXpTVd8yuuQqohBRI3qratatc3kCWWSAq6DWEvWFLIjTr9CIVP7PUr/RsnfITCaVPqlxUkZp7HJittw/6Iu2W+F5CS7O9eifjgbWMyU3VdnP0hR31v8Rgvvy4cYJJrPuTTZRl52rVqQnU+EElcj5WXKRa3tGpBSYjf9wXh6eha90LYX6j4DtRwlrufCVhI/Qm/2Xp9lQsd+EUchHH/wfEj8E36mu0SreiXxHlptyzpsOsEjJjw3WKfhduk75522HvKk8fNyk0ohx3vqA8LgxaPJyM6Tz/k0rSBuPrNKnihvbIczllJU8b0PfGwv0m+slf9M8TD/hZfVPh9+yumw5YsZ3odN3DCLD3ju1jOEddBHxKIKpX0Sd/yfbgFI34tG2VMSgj5nmvqkr5YG21vTZJ05rSswdUTFveCl+3LDeeZP4thRxx2yDXsw7d6Pn57zGM+OR3cYhyQglnvi/eSGRDDB4eTEVMRe96QDxU4iDiLFa/0UQUlMj5U+HTGCM0pvk1az3g5y3AKa86zrkU9F+W8lMqAV/Fyqmic6+eZetVX89SrnvNQLxF72oHBdj0nIYYY8KDKJR7KE7PdV+lV2J3YkR7wnWjNCmArkB3AGSnNhAwhF1hiW5VmS/ySbYe9JfN88kTSSpUhZCbn/Ph7EWTH+eBW2Yg8sGx4J5TSWZCUun0s5ktghn6SS5zIskoOWkomHXPmkRj9kWqVrj17G4+sRmmV5uGeLdCUHXi9ekQV9D01+71qdpmFGnUEZT0LvQ63vi8hVwm5SshVQq4ScpWQq4RcJeQqIVcJuUrIVUKuEnKVkKuEXCXkKiFXCblKyFVCrhJy/WEh15Ow3f8Ecd13lYCrBFx/D8D1dPz/Dnjr25z/d3Br7J/SaGvMJsHWUmDrMdS0CNp6BKQ9DbaeTrgfF2vNnmok5ioxV4m5SsxVYq4Sc5WYq8RcJeYqMVeJuUrMVWKuEnOVmKvEXCXmKjFXiblKzFVirhJzld9y/V6ga8YmibrKr7nKr7nKr7nKr7n+ENDrIQ1YQd7Jv6r9H1BLAwQUAAIACADZu1pJGVmzW6ATAAAoTgAAFwAAAHVuaXZlcnNhbC91bml2ZXJzYWwucG5n7ZyJV5Jp28BdMss0akanXNKmeVvMcmPMXWraN3PUcV+YKBmzJCVwQUBbpnJSe3tHodxyyrRcUMkdAbORCpemDEJRLANTFFIEBERenO98k855v/cP+M7DOcB5nutwcy2/+76u6z7nua/7+R40MbIw0tHRMTl8aJ+/jo4+UUdHb3zFcu0dvx9UHdovXaT/we90qnusxrQXy+B7ju/R0anNWTX3o4H2euX5Q6FIHZ3VHQtvXQai/JSOzvG2w/v2BCZHTQ6eqKiAK3YNq2/P6eB0yi7qJ2wqvP7xkIHB/tJAQ3+Dkm2mqMDv9yX476vRz92+wsz22rXJ+2FrzsLfKK/ODcVNDfFj73zA3SoIteOwa3/8Q1RYWVk56hF0S0Ip9hT+ETM1WtU41E+R9cflB0el8EUjfEK07N16R7qOvvHnDwoM+uH3F9m5XxPw1lm0uUkE/tJyi+Xroem6f31k3DMOzLPCi/QElghKQp9JCOdxHXPJII6OxoEPKiE5QzjVuXf+e9uXCs/nZbzIyxmnhHZfEmToLhl72Eo/d6eNeuwE/gtHFzPjpbrBzcvPKj4WXB5Hulj9TdSRnv6w1K2i9BP0ffvlxUMuO9buX3MqffGt35ZXQvXMDErbXkU5fR7kJTs93RZqRFwy8O6n6ekr/ZfdynuEOHpaFtP7lwQKegC1DXFeosP3+kGOGZkXX0XFkhaZ9DFuN93U0eDYEjM3ntxNX2ard/jom8ZSZwwZ/pekxjCgxnSH+RJvl+vaEXfv3xNLehy8SLkZl41abfW2LPHsGqeN0IumGfdLxwf8b7dxwH9J3l6yDTHKW2pbX7rZsbu/3X0c3G+3SDmlxRqttrr/WhKXa+vXOO7J3P3KX3ruYdfQxGf9JtpNdxgcXWrbGbrRFr/v/frtJs0WKYc1WUHUe5D+fAkK+4xXEDfu3xj7UNkQGIOQfZbIoEZ5Fzcvtc0FavBl+bZtk7myzEXeoWpDrBtAXxriTdqbNzfdfByIDd9OdsV8lmAcDY6231pqm0XNxZWBpr/KjmB+X+SdaH2ttrbQpSFeq6+35dDaQ2GPqDtzOfnef0nSvYkXS6F/s80kpH3ZdqMjmNK2k5+Vu0vS1Wpr6rg0xNd0db+8v+IfO3/g5b2Y6C76S0K3BvAF8AXwBfAF8AXwBfAF8AXwBfAF8AXwBfAF8AXwBfAF8AXwBfAF8AXwBfAF8AXwBfAF8AXwBfAF8AXwBfAF8AXwBfAF8AXwBfAF8AXwBfAF8AXwBfAF8AXwBfAF8AXwBfAF8AXwBfAF8AXwBfD9/4zvEOeSohc/jxzpcIIucfJ6Nzb9HhJBH937bOlzun5asuyagmr+Y/yycjszlz5o+3+S+UP/9sV/91+UDoqtWOz7/xKO8NKqk4u1+peeIB9BbU6ZV4y69npJugQPy4r60wTg4uaWnJZolGYcx1Jf2YBeNJYvuCZNjc8iqdlDZS8MpVMjNprZ8ht+PDy2Z3auPlpsQUoau3HhAj1NLWW7Rs8+WVdt72dtETXIa+FZ+/lididwrVw/k54RHI2VnlmX27PyfO7acUw+p1rIDZsPRUac2RPfLYd4+gwQbDY4FmNEzflGhJFhltpHNlzZPJ+Dm7l3HFvZLBr1kTd325Eo00XCeSWbNpQmyedRVLOiJFrreAMrzZt9G7J27h0Inzz6VjMBh2DYtdE9pdWN4mRWV+fc/LycRhOmMnpQxf98yiYOEkhpfLv8vbzR5qJXcJ+C1Lwn9dwcZE5Zb7EmzfNA9tqFZ7CpGWH3m1ngr9iXyzkoqqRQfCwaw0bFNCIrCOyzr1clHDTsCj8uRtFeg5ylv2mwYgwvsikEOXDCa+oppjr43eP5tifHsGnD+jZNKvGdAWShxOZb4dvgmkrY/PMTuGmRRtgU5GdFLmf6zJSAJncajkvGPaTNqDYnQuL3JeeWvVFqOF1oc3P5ZAEp4SO1Tx7G2xtK/bXtaLGiRrbjSlyzDdjQHqKBDzhdMNbilyExCbRVzbw+AWl4d+byk9u54SY5ceKkbrfm0k8f05tl2VEj0pjk7GZK1M1gYrmmeiWxPrHZDtqX+WZ6vzrktIeA2iSKBd39xi17JLgiyWy7UPzNzSzmo2PloW94FabrwZa6qAiS1w2zSaOzTLNuOU2j9tw7PsvFHvBVW0i9b5hJ9spLqaPvFP66Ep+etBDkgkNBEHKZussjPttywZ205eNtx6qnXLBKn+6IUtqQy1BUdyraihVlDy2ata8bCXxSn1Gj90JmS2z9+ZSBZN7ajRFbxnQPXFNBQxhqjKJgqNrMi2s32X1rD8Enl0Mb2yzcgx7J1edF4MRxdjkp2BcuP335JUcdrrpbJ0yVJwg67pBNq/m4AuQOrEjtfcCNle2ib3xhlx9GUu20IvK9T7cg7Top5VxjMxoyPhHyhq8nuK6LtOLW65KDrjXIR8+Byr/rDtkcDvZiu4uvI9gTB+jc1eHM9Ga7m/GYtyh1aPoA/BS3LIDW2a9ybsWPJreSDP/gYCl5KqfWYnuIGD4whZxbmHgS476xWzkSKnOSrQ92kEuV70povoXbPT2/irNf5yi2hYr6w12XB7aT7dfZ92IcI/Rx7DMj1fTZNbrI4rW6SDVpzx3zJpKhiKM+r1DPV3oOZbsu+LMgg6E4fg7d9hVR0URig9ifUOPBtV3ZjIlEXYm1XkyhRSuiOOYKs5/ZLDCBxnRcUCSAilB3hM59DnIoi+bA25DcbIhMKRD+KuB76ud4E6UIGGS0ab7Em3j1RoHKhTVEuBrVPjckpzamKPgEV7yCGb0LMtsO8vXYCZeBz0eDuGTVu+kRXNAGB8Yv2ineBNF3oM6+P9zbLpdaYa6TwBKU1r3djYpXRx0KzZxtdkDjG+Z3gKZLmD3mnca9tgSS+37ZSxK+fGOALpLyy1l1Epvk7M6nKgo6QJ2oAruZLPVjZsCvdhGsiEc66zfTVxQwXRWhON/BHud9QY4RuB70cEQPPObUsncwauf0cRyLS7hqRIzWKNmueLUwmieFaSTFmrn7WxtvKwKsIbJBQkuHKh6BhkTg8A6/WsUx7miVDkEMvxI34F5IPmHTerqeYblX45QWcbxCPC/hS8feiPYICcZRXqh0882qYhJs4vAkwcTVdr7EsM+DhTI6g72x2z07/EpLQmjVsWx8NPV574rikVQmJ8sxhPDDJ6+Z1VXkgHIhdYPKpTN/rk8dhYy2V2jH8/6Jpf/WEkGZ8m2q1PDqLypeF8/PiFLr61I+ZqXGCHJSPlWTAuSno2+aOo5CoskpTVynhbRRzaS7027dN+JM5nh4xnrJWcIbfL6UO1+FwMYF7JdMK1LYk320N3HpCZatPRceDTwSvsHnpFBJwh4rawwGpW5xkHrbQ5K4DKXPOE+oeitXs/ioufFpfkIlnjRQhSext6t8NH0wJ5HYXeVk0AXWFxjfZ5KEGa+9rGOsVdbEg+kVNeif3tT5FkbOKwbFOHnR1vsfvtznrUuRssLFac8nwTvGxXqCjpBp8ETTQromOPlhxL4r/UeQDb27rfA2X1cUhcvVD0cVnMm+uJ9bepJxQ/YFDI7fN5QNkrauYxuQ4QM8hvMnVlyhEjx/TuHxE9u8wIwqPIHtHVFV1YTiO6feYvy2kqpYaSfKRAxt5uuKjQOrSpCK09YfbcpGWoR7KsNap8r0RkoMW7CgooGSC+guX4XFwJ7EuUj6B5ygm3/DkU6vWj+rzWTJQU1WvwtXeMNyz5lfPkCP8EkKXm8Fd86CNs0VRPYOSO+UzO8INhQihSeudLm0x6o8yO6Fifkj9Uex+BGJ3KBrbyPEp4wqNrr9DRRhOJaQRgC78XEIvC+HuKF4kqnN35KfvmVsQmJP1LRaD3c+OuX9ydpjEvUtaiSjxTpE2I4O3utORvtql5Q8vS1sMMIefll3efzvu99HwpIMOmofhfTSWvVi1CoH7bxLqhrv1hOEvAn/+blRvnT0ztA/zodm5/hhj9ArYd9mj4RMcVEsdqleDMeNVast+6yzBCGnqsUr0cE1liCK9GnittmsB4kRGj9Pd/IWaJ0b+H3iAW1Cvpfx9Ag7ZE/l3QCbb9yCnCjGRLNbndT2SeGN3JeRcPude9+ESK1Urgd1PANDbJTWcDCEP3vjboS8Krv9LSRM4+O5H40xS7w8ruTyMz9O4yK3Q1ls4gYbO+LBZS8gGkVvPgKvGkjamGcjRaA4tYYDUu9YlMv5bdCeISf02XibKp673VW9B8Xt1ZBLVITMHDp8MyNAr082OmF0RYoYMTlzQCeM2hxtQPK4F5sS5I/1VWOuVPIZiajEZa+VYjdvdMOgoERPMEsVqriNF5vVbfEEMTMAJi/Us4POa1yfhXwXsRpr+ZOe2mms9QnsR/XTrT61ivFgWoui05U6VZ2ztTgtUVKbg50QeVx8YHj2RD9Sf7QSmt274cQWPcFcMnhs/Z/1tBVsWFsnecSK38uE8rAqSzvigFjQgs2cWBE+8OMZdOZZbDc/n3fjNayRFyslzjl6BjG4rCbRtGo9HJYVENEY7AhvpHGDAhtb1aLHA3ZPyQOeguk6J0+fIMetdkTNLAOyq1jZV7bLbNOqcWoOvBgrE3mgBpUFMBBFiBkWn4Ky9TnJNweTHjFkozdeR1uPm3L4X3a6XYHz9C+UcZRR3nkLajYihq+si7q2rGsvwpEcBxIkx/Nw6zguiECyOq4ne+XxAXahuQ+/gaCLbNZrFppytPAOmdZmP3cOQWhSCUeroHlZnKm1jlu1qc8OouL0WhsTmC9D2VW97jJ66/wkZH3+O6W5KHU4gvrLxMS3HL6leuLMZOdkb0ydbOXJFA+RLHNsVuVu95CsGpuWNljZMRYK32frkwW34T1Gt8m5DKx4k2dPhFVFqsr3n4OrC2H8umoIBnKVI9F0vZyQyAsf1lN6mWznAa17y55lO4bCj7LGnsBAcGzhFBaxTkRYQTx9En0WHSk6jvsqg4wzxxYqU3/iJ7JP2yieHdwFUTw/sUtbkoix3LdOsws1YNL2xzlqxl2LugDriLxisjgjheMjWnVbCnYduoVRYO6iBwUTOGvJstq5SKKqyK0SGhPV1yUQJDJuL2QySoYrL00y3NrSW7TXznSDUao09bdqstqXZEbstNT0sd+aNXTSdor3XiFNicvmREz+ue60bqocCz9zzibH4wf0ZYayoCWNJw9nVERZvuEP8JVNhfzY9pHZIssGhty/onrBmGVdz8dPt6WcmGzmrv6nCzdaPR6cZDNicjCPrZgm0CiK9+to2yKGQpqsrqSfdwe9LfNqqlxJlELdnowky5unehKlvNpR6ON8stqMrEqZ0C7DTSLP4wwjAT96okswlgheqLvrln9BA0nejvbHNc13/eHCZaioIIe2mVeH39Vl8y9VQYfkex6RXDskUzn4uXjYtLNXEKymzTlU00Dx3WmDn+2w+Uq7xjLQmy/IyODWuZe9mPpsGKiTmnS3Yk2LOkaXENXuNep0Bu0VUYTd8yHZo2ihE+uhS3oheNbDulEvvE/faM+cV586tZyk4iJ7jyNfl8C2QO2DXIqT31+XV0aJPCdRmFzJJZu5u3/2q5ieL4jeu1lHfjRzZQbEMMSpFog9Pq1ZLptf3Rk4FAGX7eNPc1d9zXhVu5APp5cX4ZRjQV8jY7ZN9Q8Hxd8bcpH1BcAYCQuJQdb+1rYOlJR5VtkuCyvaGCPv4CvW7c1+CHuhndQfjCnzSiF8knEMQotWymLQ9mopaUym7U/ekIMcCje11vfXaWdJv2FDW2ZzG+i1bV2jWnBAT8DXj6nyi1K2k6mdEyvfh4kYE7gWL/mm57UXFrrcjNfGfdaUo5CkaOZk740Ippoyo06e+n1dGak0hnGEzjUiSoUH0G3Pex1wU78kfRej1sjGaqVbIFLhEcovE+eWH9eVTOuSe/i0mUvv76j12IkQlpdba0+swzUrV0bWwoQyb8oZ7T5K8wlBqsDguPgRFoksQPVNuBWmZU5gK3UiTu6OC3LFafsi7mSJp4z9a9rMPZvBNI2Kt84RcR4kWFiQGWjeqe1ueOXrYp/W7paZh7ukkshomIyetFMOQ0MiizAJH0I8FnpresryHrWaSEiOLKZ09yPdwP7sw7juuNaqADyPTx1Bz1h3hZ9zZj2Y1nbMkvyF1RT1rFLIGu2CtsxRDF0ZYllOdOFr/PWtD1u6YbJVWndAlbLj+SXmzvTdhvoEe7iNx9mq5ysa7+BZVgP1m9VOrJzVxMZrE0R9eX8c6dwZBwGBOlN66WsJB17c1uob2egzSrwkaim6+bk/1abLXHJj6lcjJTfrd33DPTkfammfYzvGTvX2gLJMos8YQLsz3GQejOr4PnlwRq0MxnqYIeVNBsTQZPWkwcKgUMJKQpEVa76m2drufw/eqlgePybV3KGcP3vg47zaZkR2Pz2la10TX0j99GRVvnLzJ6nKifBnStuJR4hat7ot7r0PWa5xlM+dnJ3JQGNwyYs3BYYTXBd2OIJO/qedgvuMtutT6ljLRTKiZfIMCa8+Sl/jbL50L6LH2Y8z/cfCYkeO35dZXJbMeOa0pM9nDO4+zTyoDbpm2bHjBku2K+j00OXbw33652iQIKd62xxM/nsVrGDRb5nm5cdC8SJt4fHnRkhQmEsl04RZizq7xJYwk4XDzYa0qxFIqwbeFUFTN9yNjS3420FldzP+55C0eVBdauX78qEvjuhoX4f3++6r/g568d9QSwMEFAACAAgA2btaScv8gyRKAAAAagAAABsAAAB1bml2ZXJzYWwvdW5pdmVyc2FsLnBuZy54bWyzsa/IzVEoSy0qzszPs1Uy1DNQsrfj5bIpKEoty0wtV6gAigEFIUBJoRLINUJwyzNTSjJslSwszRBiGamZ6Rkltkpm5giF+kAjAVBLAQIAABQAAgAIANm7WkkVDq0oZAQAAAcRAAAdAAAAAAAAAAEAAAAAAAAAAAB1bml2ZXJzYWwvY29tbW9uX21lc3NhZ2VzLmxuZ1BLAQIAABQAAgAIANm7WkkIfgsjKQMAAIYMAAAnAAAAAAAAAAEAAAAAAJ8EAAB1bml2ZXJzYWwvZmxhc2hfcHVibGlzaGluZ19zZXR0aW5ncy54bWxQSwECAAAUAAIACADZu1pJVu8zlLoCAABUCgAAIQAAAAAAAAABAAAAAAANCAAAdW5pdmVyc2FsL2ZsYXNoX3NraW5fc2V0dGluZ3MueG1sUEsBAgAAFAACAAgA2btaSSqWD2f+AgAAlwsAACYAAAAAAAAAAQAAAAAABgsAAHVuaXZlcnNhbC9odG1sX3B1Ymxpc2hpbmdfc2V0dGluZ3MueG1sUEsBAgAAFAACAAgA2btaSVgHT52aAQAAHgYAAB8AAAAAAAAAAQAAAAAASA4AAHVuaXZlcnNhbC9odG1sX3NraW5fc2V0dGluZ3MuanNQSwECAAAUAAIACADZu1pJPTwv0cEAAADlAQAAGgAAAAAAAAABAAAAAAAfEAAAdW5pdmVyc2FsL2kxOG5fcHJlc2V0cy54bWxQSwECAAAUAAIACADZu1pJsO1dV24AAAB2AAAAHAAAAAAAAAABAAAAAAAYEQAAdW5pdmVyc2FsL2xvY2FsX3NldHRpbmdzLnhtbFBLAQIAABQAAgAIAESUV0cjtE77+wIAALAIAAAUAAAAAAAAAAEAAAAAAMARAAB1bml2ZXJzYWwvcGxheWVyLnhtbFBLAQIAABQAAgAIANm7Wkl7CK8tKgkAAHFbAAApAAAAAAAAAAEAAAAAAO0UAAB1bml2ZXJzYWwvc2tpbl9jdXN0b21pemF0aW9uX3NldHRpbmdzLnhtbFBLAQIAABQAAgAIANm7WkkZWbNboBMAAChOAAAXAAAAAAAAAAAAAAAAAF4eAAB1bml2ZXJzYWwvdW5pdmVyc2FsLnBuZ1BLAQIAABQAAgAIANm7WknL/IMkSgAAAGoAAAAbAAAAAAAAAAEAAAAAADMyAAB1bml2ZXJzYWwvdW5pdmVyc2FsLnBuZy54bWxQSwUGAAAAAAsACwBJAwAAtjIAAAAA"/>
  <p:tag name="ISPRING_SCORM_ENDPOINT" val="&lt;endpoint&gt;&lt;enable&gt;0&lt;/enable&gt;&lt;lrs&gt;http://&lt;/lrs&gt;&lt;auth&gt;0&lt;/auth&gt;&lt;login&gt;&lt;/login&gt;&lt;password&gt;&lt;/password&gt;&lt;key&gt;&lt;/key&gt;&lt;name&gt;&lt;/name&gt;&lt;email&gt;&lt;/email&gt;&lt;/endpoint&gt;&#10;"/>
  <p:tag name="ISPRING_PRESENTATION_TITLE" val="www.99ppt.com"/>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www.99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文悦古典明朝体 (非商业使用) W5"/>
        <a:cs typeface=""/>
      </a:majorFont>
      <a:minorFont>
        <a:latin typeface="Calibri"/>
        <a:ea typeface="文悦古体仿宋 (非商业用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14039</Words>
  <Application>WPS 演示</Application>
  <PresentationFormat>宽屏</PresentationFormat>
  <Paragraphs>918</Paragraphs>
  <Slides>66</Slides>
  <Notes>66</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66</vt:i4>
      </vt:variant>
    </vt:vector>
  </HeadingPairs>
  <TitlesOfParts>
    <vt:vector size="87" baseType="lpstr">
      <vt:lpstr>Arial</vt:lpstr>
      <vt:lpstr>宋体</vt:lpstr>
      <vt:lpstr>Wingdings</vt:lpstr>
      <vt:lpstr>字酷堂清楷体</vt:lpstr>
      <vt:lpstr>八大山人 V2007</vt:lpstr>
      <vt:lpstr>TypeLand 康熙字典體試用版</vt:lpstr>
      <vt:lpstr>MingLiU-ExtB</vt:lpstr>
      <vt:lpstr>汉仪大宋简</vt:lpstr>
      <vt:lpstr>方正苏新诗柳楷简体-yolan</vt:lpstr>
      <vt:lpstr>方正字迹-吕建德行楷简体</vt:lpstr>
      <vt:lpstr>方正清刻本悦宋简体</vt:lpstr>
      <vt:lpstr>微软雅黑</vt:lpstr>
      <vt:lpstr>文悦古体仿宋 (非商业用途)</vt:lpstr>
      <vt:lpstr>仿宋</vt:lpstr>
      <vt:lpstr>Calibri</vt:lpstr>
      <vt:lpstr>Arial Unicode MS</vt:lpstr>
      <vt:lpstr>等线</vt:lpstr>
      <vt:lpstr>华文细黑</vt:lpstr>
      <vt:lpstr>文悦古典明朝体 (非商业使用) W5</vt:lpstr>
      <vt:lpstr>Segoe Print</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www.99ppt.com</dc:title>
  <dc:creator/>
  <cp:lastModifiedBy>二木</cp:lastModifiedBy>
  <cp:revision>2</cp:revision>
  <dcterms:created xsi:type="dcterms:W3CDTF">2016-10-28T17:23:00Z</dcterms:created>
  <dcterms:modified xsi:type="dcterms:W3CDTF">2020-10-16T05:11:53Z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